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41" r:id="rId3"/>
    <p:sldId id="287" r:id="rId5"/>
    <p:sldId id="320" r:id="rId6"/>
    <p:sldId id="263" r:id="rId7"/>
    <p:sldId id="315" r:id="rId8"/>
    <p:sldId id="362" r:id="rId9"/>
    <p:sldId id="382" r:id="rId10"/>
    <p:sldId id="363" r:id="rId11"/>
    <p:sldId id="365" r:id="rId12"/>
    <p:sldId id="366" r:id="rId13"/>
    <p:sldId id="367" r:id="rId14"/>
    <p:sldId id="368" r:id="rId15"/>
    <p:sldId id="369" r:id="rId16"/>
    <p:sldId id="370" r:id="rId17"/>
    <p:sldId id="371" r:id="rId18"/>
    <p:sldId id="327"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1" userDrawn="1">
          <p15:clr>
            <a:srgbClr val="A4A3A4"/>
          </p15:clr>
        </p15:guide>
        <p15:guide id="2" pos="38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Wangzhi gang" initials="Wg" lastIdx="1" clrIdx="0"/>
  <p:cmAuthor id="8" name="姜伟光" initials="姜" lastIdx="1" clrIdx="0"/>
  <p:cmAuthor id="2" name="作者" initials="A" lastIdx="0" clrIdx="1"/>
  <p:cmAuthor id="3" name="lenovo" initials="l" lastIdx="6"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859"/>
    <a:srgbClr val="FFFFFF"/>
    <a:srgbClr val="DDBC7F"/>
    <a:srgbClr val="1D4991"/>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4" d="100"/>
          <a:sy n="114" d="100"/>
        </p:scale>
        <p:origin x="-546" y="-108"/>
      </p:cViewPr>
      <p:guideLst>
        <p:guide orient="horz" pos="1891"/>
        <p:guide pos="380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87.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3D14B8-E205-4AB7-B5A1-58D71EC139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What we do">
    <p:spTree>
      <p:nvGrpSpPr>
        <p:cNvPr id="1" name=""/>
        <p:cNvGrpSpPr/>
        <p:nvPr/>
      </p:nvGrpSpPr>
      <p:grpSpPr>
        <a:xfrm>
          <a:off x="0" y="0"/>
          <a:ext cx="0" cy="0"/>
          <a:chOff x="0" y="0"/>
          <a:chExt cx="0" cy="0"/>
        </a:xfrm>
      </p:grpSpPr>
      <p:sp>
        <p:nvSpPr>
          <p:cNvPr id="18" name="Picture Placeholder 7"/>
          <p:cNvSpPr>
            <a:spLocks noGrp="1"/>
          </p:cNvSpPr>
          <p:nvPr>
            <p:ph type="pic" sz="quarter" idx="41" hasCustomPrompt="1"/>
          </p:nvPr>
        </p:nvSpPr>
        <p:spPr>
          <a:xfrm>
            <a:off x="6981245" y="4010730"/>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19" name="Picture Placeholder 7"/>
          <p:cNvSpPr>
            <a:spLocks noGrp="1"/>
          </p:cNvSpPr>
          <p:nvPr>
            <p:ph type="pic" sz="quarter" idx="42" hasCustomPrompt="1"/>
          </p:nvPr>
        </p:nvSpPr>
        <p:spPr>
          <a:xfrm>
            <a:off x="8776718" y="4010729"/>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20" name="Picture Placeholder 7"/>
          <p:cNvSpPr>
            <a:spLocks noGrp="1"/>
          </p:cNvSpPr>
          <p:nvPr>
            <p:ph type="pic" sz="quarter" idx="43" hasCustomPrompt="1"/>
          </p:nvPr>
        </p:nvSpPr>
        <p:spPr>
          <a:xfrm>
            <a:off x="6096792" y="2409222"/>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21" name="Picture Placeholder 7"/>
          <p:cNvSpPr>
            <a:spLocks noGrp="1"/>
          </p:cNvSpPr>
          <p:nvPr>
            <p:ph type="pic" sz="quarter" idx="44" hasCustomPrompt="1"/>
          </p:nvPr>
        </p:nvSpPr>
        <p:spPr>
          <a:xfrm>
            <a:off x="9631513" y="2409223"/>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22" name="Picture Placeholder 7"/>
          <p:cNvSpPr>
            <a:spLocks noGrp="1"/>
          </p:cNvSpPr>
          <p:nvPr>
            <p:ph type="pic" sz="quarter" idx="45" hasCustomPrompt="1"/>
          </p:nvPr>
        </p:nvSpPr>
        <p:spPr>
          <a:xfrm>
            <a:off x="6981245" y="839353"/>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23" name="Picture Placeholder 7"/>
          <p:cNvSpPr>
            <a:spLocks noGrp="1"/>
          </p:cNvSpPr>
          <p:nvPr>
            <p:ph type="pic" sz="quarter" idx="46" hasCustomPrompt="1"/>
          </p:nvPr>
        </p:nvSpPr>
        <p:spPr>
          <a:xfrm>
            <a:off x="8776718" y="839353"/>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
        <p:nvSpPr>
          <p:cNvPr id="24" name="Picture Placeholder 7"/>
          <p:cNvSpPr>
            <a:spLocks noGrp="1"/>
          </p:cNvSpPr>
          <p:nvPr>
            <p:ph type="pic" sz="quarter" idx="47" hasCustomPrompt="1"/>
          </p:nvPr>
        </p:nvSpPr>
        <p:spPr>
          <a:xfrm>
            <a:off x="7858233" y="2409223"/>
            <a:ext cx="1618624" cy="187711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 name="图片 7" descr="矩形 11"/>
          <p:cNvPicPr>
            <a:picLocks noChangeAspect="1"/>
          </p:cNvPicPr>
          <p:nvPr userDrawn="1"/>
        </p:nvPicPr>
        <p:blipFill>
          <a:blip r:embed="rId3"/>
          <a:stretch>
            <a:fillRect/>
          </a:stretch>
        </p:blipFill>
        <p:spPr>
          <a:xfrm>
            <a:off x="6147965" y="6014610"/>
            <a:ext cx="1189813" cy="865231"/>
          </a:xfrm>
          <a:prstGeom prst="rect">
            <a:avLst/>
          </a:prstGeom>
          <a:noFill/>
          <a:ln w="9525">
            <a:noFill/>
          </a:ln>
        </p:spPr>
      </p:pic>
      <p:pic>
        <p:nvPicPr>
          <p:cNvPr id="7" name="图片 6" descr="形状 3 拷贝 2"/>
          <p:cNvPicPr>
            <a:picLocks noChangeAspect="1"/>
          </p:cNvPicPr>
          <p:nvPr userDrawn="1"/>
        </p:nvPicPr>
        <p:blipFill>
          <a:blip r:embed="rId4"/>
          <a:srcRect l="20145" r="26814"/>
          <a:stretch>
            <a:fillRect/>
          </a:stretch>
        </p:blipFill>
        <p:spPr>
          <a:xfrm>
            <a:off x="3612444" y="6093574"/>
            <a:ext cx="2456678" cy="786268"/>
          </a:xfrm>
          <a:prstGeom prst="rect">
            <a:avLst/>
          </a:prstGeom>
          <a:noFill/>
          <a:ln w="9525">
            <a:noFill/>
          </a:ln>
        </p:spPr>
      </p:pic>
      <p:pic>
        <p:nvPicPr>
          <p:cNvPr id="6" name="图片 5" descr="形状 3 拷贝"/>
          <p:cNvPicPr>
            <a:picLocks noChangeAspect="1"/>
          </p:cNvPicPr>
          <p:nvPr userDrawn="1"/>
        </p:nvPicPr>
        <p:blipFill>
          <a:blip r:embed="rId5"/>
          <a:stretch>
            <a:fillRect/>
          </a:stretch>
        </p:blipFill>
        <p:spPr>
          <a:xfrm>
            <a:off x="-23294" y="5068738"/>
            <a:ext cx="4409834" cy="1811103"/>
          </a:xfrm>
          <a:prstGeom prst="rect">
            <a:avLst/>
          </a:prstGeom>
          <a:noFill/>
          <a:ln w="9525">
            <a:noFill/>
          </a:ln>
        </p:spPr>
      </p:pic>
      <p:pic>
        <p:nvPicPr>
          <p:cNvPr id="5" name="图片 4" descr="形状 2"/>
          <p:cNvPicPr>
            <a:picLocks noChangeAspect="1"/>
          </p:cNvPicPr>
          <p:nvPr userDrawn="1"/>
        </p:nvPicPr>
        <p:blipFill>
          <a:blip r:embed="rId6"/>
          <a:stretch>
            <a:fillRect/>
          </a:stretch>
        </p:blipFill>
        <p:spPr>
          <a:xfrm>
            <a:off x="-23294" y="4023741"/>
            <a:ext cx="3508515" cy="2856100"/>
          </a:xfrm>
          <a:prstGeom prst="rect">
            <a:avLst/>
          </a:prstGeom>
          <a:noFill/>
          <a:ln w="9525">
            <a:noFill/>
          </a:ln>
        </p:spPr>
      </p:pic>
      <p:pic>
        <p:nvPicPr>
          <p:cNvPr id="4" name="图片 3" descr="形状 4 拷贝"/>
          <p:cNvPicPr>
            <a:picLocks noChangeAspect="1"/>
          </p:cNvPicPr>
          <p:nvPr userDrawn="1"/>
        </p:nvPicPr>
        <p:blipFill>
          <a:blip r:embed="rId7"/>
          <a:stretch>
            <a:fillRect/>
          </a:stretch>
        </p:blipFill>
        <p:spPr>
          <a:xfrm>
            <a:off x="10500459" y="334332"/>
            <a:ext cx="1711253" cy="2825859"/>
          </a:xfrm>
          <a:prstGeom prst="rect">
            <a:avLst/>
          </a:prstGeom>
          <a:noFill/>
          <a:ln w="9525">
            <a:noFill/>
          </a:ln>
        </p:spPr>
      </p:pic>
      <p:pic>
        <p:nvPicPr>
          <p:cNvPr id="3" name="图片 2" descr="形状 4 拷贝 4"/>
          <p:cNvPicPr>
            <a:picLocks noChangeAspect="1"/>
          </p:cNvPicPr>
          <p:nvPr userDrawn="1"/>
        </p:nvPicPr>
        <p:blipFill>
          <a:blip r:embed="rId8"/>
          <a:srcRect b="18404"/>
          <a:stretch>
            <a:fillRect/>
          </a:stretch>
        </p:blipFill>
        <p:spPr>
          <a:xfrm>
            <a:off x="10115203" y="-23521"/>
            <a:ext cx="2096508" cy="3113149"/>
          </a:xfrm>
          <a:prstGeom prst="rect">
            <a:avLst/>
          </a:prstGeom>
          <a:noFill/>
          <a:ln w="9525">
            <a:noFill/>
          </a:ln>
        </p:spPr>
      </p:pic>
      <p:pic>
        <p:nvPicPr>
          <p:cNvPr id="2" name="图片 1" descr="形状 3"/>
          <p:cNvPicPr>
            <a:picLocks noChangeAspect="1"/>
          </p:cNvPicPr>
          <p:nvPr userDrawn="1"/>
        </p:nvPicPr>
        <p:blipFill>
          <a:blip r:embed="rId9"/>
          <a:stretch>
            <a:fillRect/>
          </a:stretch>
        </p:blipFill>
        <p:spPr>
          <a:xfrm>
            <a:off x="7174716" y="-23521"/>
            <a:ext cx="4162554" cy="873631"/>
          </a:xfrm>
          <a:prstGeom prst="rect">
            <a:avLst/>
          </a:prstGeom>
          <a:noFill/>
          <a:ln w="9525">
            <a:noFill/>
          </a:ln>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 descr="形状 2"/>
          <p:cNvPicPr>
            <a:picLocks noChangeAspect="1"/>
          </p:cNvPicPr>
          <p:nvPr userDrawn="1"/>
        </p:nvPicPr>
        <p:blipFill>
          <a:blip r:embed="rId3"/>
          <a:stretch>
            <a:fillRect/>
          </a:stretch>
        </p:blipFill>
        <p:spPr>
          <a:xfrm>
            <a:off x="8710364" y="4025421"/>
            <a:ext cx="3510306" cy="2857781"/>
          </a:xfrm>
          <a:prstGeom prst="rect">
            <a:avLst/>
          </a:prstGeom>
          <a:noFill/>
          <a:ln w="9525">
            <a:noFill/>
          </a:ln>
        </p:spPr>
      </p:pic>
      <p:pic>
        <p:nvPicPr>
          <p:cNvPr id="8195" name="图片 2" descr="形状 3 拷贝"/>
          <p:cNvPicPr>
            <a:picLocks noChangeAspect="1"/>
          </p:cNvPicPr>
          <p:nvPr userDrawn="1"/>
        </p:nvPicPr>
        <p:blipFill>
          <a:blip r:embed="rId4"/>
          <a:stretch>
            <a:fillRect/>
          </a:stretch>
        </p:blipFill>
        <p:spPr>
          <a:xfrm>
            <a:off x="7809044" y="5070417"/>
            <a:ext cx="4411626" cy="1812784"/>
          </a:xfrm>
          <a:prstGeom prst="rect">
            <a:avLst/>
          </a:prstGeom>
          <a:noFill/>
          <a:ln w="9525">
            <a:noFill/>
          </a:ln>
        </p:spPr>
      </p:pic>
      <p:pic>
        <p:nvPicPr>
          <p:cNvPr id="8196" name="图片 3" descr="矩形 11"/>
          <p:cNvPicPr>
            <a:picLocks noChangeAspect="1"/>
          </p:cNvPicPr>
          <p:nvPr userDrawn="1"/>
        </p:nvPicPr>
        <p:blipFill>
          <a:blip r:embed="rId5"/>
          <a:stretch>
            <a:fillRect/>
          </a:stretch>
        </p:blipFill>
        <p:spPr>
          <a:xfrm>
            <a:off x="6190971" y="6016291"/>
            <a:ext cx="1189813" cy="866910"/>
          </a:xfrm>
          <a:prstGeom prst="rect">
            <a:avLst/>
          </a:prstGeom>
          <a:noFill/>
          <a:ln w="9525">
            <a:noFill/>
          </a:ln>
        </p:spPr>
      </p:pic>
    </p:spTree>
  </p:cSld>
  <p:clrMapOvr>
    <a:masterClrMapping/>
  </p:clrMapOvr>
  <p:transition spd="slow" advClick="0" advTm="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2290" name="图片 1" descr="形状 2"/>
          <p:cNvPicPr>
            <a:picLocks noChangeAspect="1"/>
          </p:cNvPicPr>
          <p:nvPr userDrawn="1"/>
        </p:nvPicPr>
        <p:blipFill>
          <a:blip r:embed="rId3"/>
          <a:stretch>
            <a:fillRect/>
          </a:stretch>
        </p:blipFill>
        <p:spPr>
          <a:xfrm>
            <a:off x="11380276" y="5678599"/>
            <a:ext cx="840394" cy="1204603"/>
          </a:xfrm>
          <a:prstGeom prst="rect">
            <a:avLst/>
          </a:prstGeom>
          <a:noFill/>
          <a:ln w="9525">
            <a:noFill/>
          </a:ln>
        </p:spPr>
      </p:pic>
      <p:pic>
        <p:nvPicPr>
          <p:cNvPr id="12291" name="图片 2" descr="形状 3 拷贝"/>
          <p:cNvPicPr>
            <a:picLocks noChangeAspect="1"/>
          </p:cNvPicPr>
          <p:nvPr userDrawn="1"/>
        </p:nvPicPr>
        <p:blipFill>
          <a:blip r:embed="rId4"/>
          <a:stretch>
            <a:fillRect/>
          </a:stretch>
        </p:blipFill>
        <p:spPr>
          <a:xfrm>
            <a:off x="10084741" y="6372464"/>
            <a:ext cx="2135929" cy="510738"/>
          </a:xfrm>
          <a:prstGeom prst="rect">
            <a:avLst/>
          </a:prstGeom>
          <a:noFill/>
          <a:ln w="9525">
            <a:noFill/>
          </a:ln>
        </p:spPr>
      </p:pic>
      <p:grpSp>
        <p:nvGrpSpPr>
          <p:cNvPr id="12292" name="组合 8"/>
          <p:cNvGrpSpPr/>
          <p:nvPr userDrawn="1"/>
        </p:nvGrpSpPr>
        <p:grpSpPr>
          <a:xfrm>
            <a:off x="447972" y="178086"/>
            <a:ext cx="2148497" cy="384728"/>
            <a:chOff x="13571" y="223"/>
            <a:chExt cx="2998" cy="572"/>
          </a:xfrm>
        </p:grpSpPr>
        <p:sp>
          <p:nvSpPr>
            <p:cNvPr id="5" name="TextBox 5"/>
            <p:cNvSpPr txBox="1"/>
            <p:nvPr/>
          </p:nvSpPr>
          <p:spPr>
            <a:xfrm>
              <a:off x="13944" y="223"/>
              <a:ext cx="2625" cy="57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905"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思源黑体 CN Normal" charset="-122"/>
                  <a:sym typeface="+mn-ea"/>
                </a:rPr>
                <a:t>请输入您的标题</a:t>
              </a:r>
              <a:endParaRPr kumimoji="0" lang="zh-CN" altLang="en-US" sz="1905" b="1"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思源黑体 CN Normal" charset="-122"/>
                <a:sym typeface="+mn-ea"/>
              </a:endParaRPr>
            </a:p>
          </p:txBody>
        </p:sp>
        <p:pic>
          <p:nvPicPr>
            <p:cNvPr id="12294" name="图片 5" descr="矩形 6 拷贝"/>
            <p:cNvPicPr>
              <a:picLocks noChangeAspect="1"/>
            </p:cNvPicPr>
            <p:nvPr/>
          </p:nvPicPr>
          <p:blipFill>
            <a:blip r:embed="rId5"/>
            <a:stretch>
              <a:fillRect/>
            </a:stretch>
          </p:blipFill>
          <p:spPr>
            <a:xfrm flipH="1">
              <a:off x="13571" y="388"/>
              <a:ext cx="266" cy="267"/>
            </a:xfrm>
            <a:prstGeom prst="rect">
              <a:avLst/>
            </a:prstGeom>
            <a:noFill/>
            <a:ln w="9525">
              <a:noFill/>
            </a:ln>
          </p:spPr>
        </p:pic>
      </p:grpSp>
    </p:spTree>
  </p:cSld>
  <p:clrMapOvr>
    <a:masterClrMapping/>
  </p:clrMapOvr>
  <p:transition spd="slow" advClick="0"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a:prstGeom prst="rect">
            <a:avLst/>
          </a:prstGeom>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1" y="1600200"/>
            <a:ext cx="10972800" cy="4525963"/>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609242" y="6355663"/>
            <a:ext cx="2845517" cy="366253"/>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340AAAE-7356-4542-AC9C-8A27F6D55E61}" type="datetimeFigureOut">
              <a:rPr kumimoji="0" lang="zh-CN" altLang="en-US" sz="1800" b="0" i="0" u="none" strike="noStrike" kern="1200" cap="none" spc="0" normalizeH="0" baseline="0" noProof="0">
                <a:ln>
                  <a:noFill/>
                </a:ln>
                <a:solidFill>
                  <a:schemeClr val="tx1"/>
                </a:solidFill>
                <a:effectLst/>
                <a:uLnTx/>
                <a:uFillTx/>
                <a:latin typeface="+mn-lt"/>
                <a:ea typeface="+mn-ea"/>
                <a:cs typeface="+mn-cs"/>
              </a:rPr>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66138" y="6355663"/>
            <a:ext cx="3859725" cy="366253"/>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灯片编号占位符 5"/>
          <p:cNvSpPr>
            <a:spLocks noGrp="1"/>
          </p:cNvSpPr>
          <p:nvPr>
            <p:ph type="sldNum" sz="quarter" idx="4"/>
          </p:nvPr>
        </p:nvSpPr>
        <p:spPr>
          <a:xfrm>
            <a:off x="8737242" y="6355663"/>
            <a:ext cx="2845517" cy="366253"/>
          </a:xfrm>
          <a:prstGeom prst="rect">
            <a:avLst/>
          </a:prstGeom>
        </p:spPr>
        <p:txBody>
          <a:bodyPr vert="horz" wrap="square" lIns="91440" tIns="45720" rIns="91440" bIns="45720" numCol="1" anchor="t" anchorCtr="0" compatLnSpc="1"/>
          <a:p>
            <a:pPr lvl="0" eaLnBrk="1" hangingPunct="1">
              <a:buNone/>
            </a:pPr>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transition spd="slow" advClick="0" advTm="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slideLayout" Target="../slideLayouts/slideLayout2.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tags" Target="../tags/tag86.xml"/><Relationship Id="rId7" Type="http://schemas.openxmlformats.org/officeDocument/2006/relationships/image" Target="../media/image45.png"/><Relationship Id="rId6" Type="http://schemas.openxmlformats.org/officeDocument/2006/relationships/image" Target="../media/image14.jpeg"/><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media/image15.png"/><Relationship Id="rId3" Type="http://schemas.openxmlformats.org/officeDocument/2006/relationships/tags" Target="../tags/tag69.xml"/><Relationship Id="rId2" Type="http://schemas.openxmlformats.org/officeDocument/2006/relationships/image" Target="../media/image16.png"/><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image" Target="../media/image18.png"/><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tags" Target="../tags/tag74.xml"/><Relationship Id="rId2" Type="http://schemas.openxmlformats.org/officeDocument/2006/relationships/image" Target="../media/image20.png"/><Relationship Id="rId14" Type="http://schemas.openxmlformats.org/officeDocument/2006/relationships/notesSlide" Target="../notesSlides/notesSlide4.xml"/><Relationship Id="rId13" Type="http://schemas.openxmlformats.org/officeDocument/2006/relationships/slideLayout" Target="../slideLayouts/slideLayout1.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image" Target="../media/image26.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image" Target="../media/image28.png"/><Relationship Id="rId12" Type="http://schemas.openxmlformats.org/officeDocument/2006/relationships/notesSlide" Target="../notesSlides/notesSlide5.xml"/><Relationship Id="rId11" Type="http://schemas.openxmlformats.org/officeDocument/2006/relationships/slideLayout" Target="../slideLayouts/slideLayout1.xml"/><Relationship Id="rId10" Type="http://schemas.openxmlformats.org/officeDocument/2006/relationships/tags" Target="../tags/tag78.xml"/><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b79973e72b1a69c8caaa6b5ece190c"/>
          <p:cNvPicPr>
            <a:picLocks noChangeAspect="1"/>
          </p:cNvPicPr>
          <p:nvPr>
            <p:custDataLst>
              <p:tags r:id="rId1"/>
            </p:custDataLst>
          </p:nvPr>
        </p:nvPicPr>
        <p:blipFill>
          <a:blip r:embed="rId2">
            <a:alphaModFix amt="25000"/>
          </a:blip>
          <a:stretch>
            <a:fillRect/>
          </a:stretch>
        </p:blipFill>
        <p:spPr>
          <a:xfrm>
            <a:off x="-635" y="0"/>
            <a:ext cx="12192635" cy="6875780"/>
          </a:xfrm>
          <a:prstGeom prst="rect">
            <a:avLst/>
          </a:prstGeom>
          <a:gradFill>
            <a:gsLst>
              <a:gs pos="0">
                <a:schemeClr val="accent1">
                  <a:lumMod val="54000"/>
                  <a:lumOff val="46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图片 2" descr="4"/>
          <p:cNvPicPr>
            <a:picLocks noChangeAspect="1"/>
          </p:cNvPicPr>
          <p:nvPr/>
        </p:nvPicPr>
        <p:blipFill>
          <a:blip r:embed="rId3"/>
          <a:stretch>
            <a:fillRect/>
          </a:stretch>
        </p:blipFill>
        <p:spPr>
          <a:xfrm>
            <a:off x="10702925" y="416560"/>
            <a:ext cx="718820" cy="572770"/>
          </a:xfrm>
          <a:prstGeom prst="rect">
            <a:avLst/>
          </a:prstGeom>
        </p:spPr>
      </p:pic>
      <p:cxnSp>
        <p:nvCxnSpPr>
          <p:cNvPr id="26" name="直接连接符 25"/>
          <p:cNvCxnSpPr/>
          <p:nvPr/>
        </p:nvCxnSpPr>
        <p:spPr>
          <a:xfrm flipV="1">
            <a:off x="603885" y="819150"/>
            <a:ext cx="9967595" cy="6350"/>
          </a:xfrm>
          <a:prstGeom prst="line">
            <a:avLst/>
          </a:prstGeom>
          <a:ln>
            <a:solidFill>
              <a:srgbClr val="D6A859">
                <a:alpha val="50000"/>
              </a:srgbClr>
            </a:solidFill>
          </a:ln>
          <a:effectLst/>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4"/>
            </p:custDataLst>
          </p:nvPr>
        </p:nvSpPr>
        <p:spPr>
          <a:xfrm>
            <a:off x="833120" y="4000500"/>
            <a:ext cx="167640" cy="167640"/>
          </a:xfrm>
          <a:prstGeom prst="ellipse">
            <a:avLst/>
          </a:prstGeom>
          <a:solidFill>
            <a:srgbClr val="D6A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0" y="1398905"/>
            <a:ext cx="12192635" cy="1953895"/>
          </a:xfrm>
          <a:prstGeom prst="rect">
            <a:avLst/>
          </a:prstGeom>
          <a:noFill/>
        </p:spPr>
        <p:txBody>
          <a:bodyPr wrap="square" rtlCol="0">
            <a:noAutofit/>
          </a:bodyPr>
          <a:p>
            <a:pPr algn="ctr"/>
            <a:r>
              <a:rPr lang="en-US" altLang="zh-CN" sz="3600" b="1" dirty="0">
                <a:solidFill>
                  <a:srgbClr val="D6A859"/>
                </a:solidFill>
                <a:effectLst/>
                <a:latin typeface="微软雅黑" panose="020B0503020204020204" charset="-122"/>
                <a:ea typeface="微软雅黑" panose="020B0503020204020204" charset="-122"/>
              </a:rPr>
              <a:t> </a:t>
            </a:r>
            <a:r>
              <a:rPr lang="zh-CN" altLang="en-US" sz="4800" b="1" dirty="0">
                <a:solidFill>
                  <a:srgbClr val="D6A859"/>
                </a:solidFill>
                <a:effectLst/>
                <a:latin typeface="微软雅黑" panose="020B0503020204020204" charset="-122"/>
                <a:ea typeface="微软雅黑" panose="020B0503020204020204" charset="-122"/>
              </a:rPr>
              <a:t>第</a:t>
            </a:r>
            <a:r>
              <a:rPr lang="en-US" altLang="zh-CN" sz="4800" b="1" dirty="0">
                <a:solidFill>
                  <a:srgbClr val="D6A859"/>
                </a:solidFill>
                <a:effectLst/>
                <a:latin typeface="微软雅黑" panose="020B0503020204020204" charset="-122"/>
                <a:ea typeface="微软雅黑" panose="020B0503020204020204" charset="-122"/>
              </a:rPr>
              <a:t>138 </a:t>
            </a:r>
            <a:r>
              <a:rPr lang="zh-CN" altLang="en-US" sz="4800" b="1" dirty="0">
                <a:solidFill>
                  <a:srgbClr val="D6A859"/>
                </a:solidFill>
                <a:effectLst/>
                <a:latin typeface="微软雅黑" panose="020B0503020204020204" charset="-122"/>
                <a:ea typeface="微软雅黑" panose="020B0503020204020204" charset="-122"/>
              </a:rPr>
              <a:t>届广交会标准展位</a:t>
            </a:r>
            <a:endParaRPr lang="zh-CN" altLang="en-US" sz="4800" b="1" dirty="0">
              <a:solidFill>
                <a:srgbClr val="D6A859"/>
              </a:solidFill>
              <a:effectLst/>
              <a:latin typeface="微软雅黑" panose="020B0503020204020204" charset="-122"/>
              <a:ea typeface="微软雅黑" panose="020B0503020204020204" charset="-122"/>
            </a:endParaRPr>
          </a:p>
          <a:p>
            <a:pPr algn="ctr"/>
            <a:r>
              <a:rPr lang="zh-CN" altLang="en-US" sz="4800" b="1" dirty="0">
                <a:solidFill>
                  <a:srgbClr val="D6A859"/>
                </a:solidFill>
                <a:effectLst/>
                <a:latin typeface="微软雅黑" panose="020B0503020204020204" charset="-122"/>
                <a:ea typeface="微软雅黑" panose="020B0503020204020204" charset="-122"/>
              </a:rPr>
              <a:t>自选装饰套餐服务</a:t>
            </a:r>
            <a:endParaRPr lang="zh-CN" altLang="en-US" sz="4800" b="1" dirty="0">
              <a:solidFill>
                <a:srgbClr val="D6A859"/>
              </a:solidFill>
              <a:effectLst/>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215390" y="3830320"/>
            <a:ext cx="6151245" cy="521970"/>
          </a:xfrm>
          <a:prstGeom prst="rect">
            <a:avLst/>
          </a:prstGeom>
          <a:noFill/>
        </p:spPr>
        <p:txBody>
          <a:bodyPr wrap="square" rtlCol="0">
            <a:spAutoFit/>
          </a:bodyPr>
          <a:p>
            <a:r>
              <a:rPr lang="zh-CN" altLang="en-US" sz="2800"/>
              <a:t>广州广交会展览工程有限公司简介</a:t>
            </a:r>
            <a:endParaRPr lang="zh-CN" altLang="en-US" sz="2800"/>
          </a:p>
        </p:txBody>
      </p:sp>
      <p:sp>
        <p:nvSpPr>
          <p:cNvPr id="32" name="椭圆 31"/>
          <p:cNvSpPr/>
          <p:nvPr>
            <p:custDataLst>
              <p:tags r:id="rId6"/>
            </p:custDataLst>
          </p:nvPr>
        </p:nvSpPr>
        <p:spPr>
          <a:xfrm>
            <a:off x="833120" y="5306695"/>
            <a:ext cx="167640" cy="167640"/>
          </a:xfrm>
          <a:prstGeom prst="ellipse">
            <a:avLst/>
          </a:prstGeom>
          <a:solidFill>
            <a:srgbClr val="D6A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custDataLst>
              <p:tags r:id="rId7"/>
            </p:custDataLst>
          </p:nvPr>
        </p:nvSpPr>
        <p:spPr>
          <a:xfrm>
            <a:off x="1238250" y="5130800"/>
            <a:ext cx="9610090" cy="521970"/>
          </a:xfrm>
          <a:prstGeom prst="rect">
            <a:avLst/>
          </a:prstGeom>
          <a:noFill/>
        </p:spPr>
        <p:txBody>
          <a:bodyPr wrap="square" rtlCol="0">
            <a:spAutoFit/>
          </a:bodyPr>
          <a:p>
            <a:r>
              <a:rPr lang="zh-CN" altLang="en-US" sz="2800">
                <a:sym typeface="+mn-ea"/>
              </a:rPr>
              <a:t>回旋区标准展位自选装饰套餐服务</a:t>
            </a:r>
            <a:endParaRPr lang="zh-CN" altLang="en-US" sz="2800">
              <a:sym typeface="+mn-ea"/>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01115" y="211455"/>
            <a:ext cx="9346565" cy="648716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22400" y="234950"/>
            <a:ext cx="9160510" cy="63881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70965" y="246380"/>
            <a:ext cx="9268460" cy="6421755"/>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80160" y="248920"/>
            <a:ext cx="9444990" cy="636968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97940" y="201930"/>
            <a:ext cx="9596120" cy="645477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33475" y="182880"/>
            <a:ext cx="9667240" cy="649986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927475" y="0"/>
            <a:ext cx="8265160" cy="4729480"/>
          </a:xfrm>
          <a:prstGeom prst="rect">
            <a:avLst/>
          </a:prstGeom>
          <a:gradFill>
            <a:gsLst>
              <a:gs pos="0">
                <a:srgbClr val="DCDCDC"/>
              </a:gs>
              <a:gs pos="47000">
                <a:srgbClr val="5B5B5B"/>
              </a:gs>
              <a:gs pos="100000">
                <a:srgbClr val="26262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927475" y="4699635"/>
            <a:ext cx="8265160" cy="229870"/>
          </a:xfrm>
          <a:prstGeom prst="rect">
            <a:avLst/>
          </a:prstGeom>
          <a:noFill/>
          <a:effectLst/>
        </p:spPr>
        <p:txBody>
          <a:bodyPr wrap="square" rtlCol="0">
            <a:spAutoFit/>
          </a:bodyPr>
          <a:lstStyle/>
          <a:p>
            <a:pPr algn="dist"/>
            <a:r>
              <a:rPr lang="en-US" altLang="zh-CN" sz="900">
                <a:solidFill>
                  <a:srgbClr val="262626"/>
                </a:solidFill>
              </a:rPr>
              <a:t>CANTON  FAIR  EXHIBITION  DESIGN  AND  CONSTRUCTION</a:t>
            </a:r>
            <a:endParaRPr lang="en-US" altLang="zh-CN" sz="900">
              <a:solidFill>
                <a:srgbClr val="262626"/>
              </a:solidFill>
            </a:endParaRPr>
          </a:p>
        </p:txBody>
      </p:sp>
      <p:sp>
        <p:nvSpPr>
          <p:cNvPr id="7" name="矩形 6"/>
          <p:cNvSpPr/>
          <p:nvPr/>
        </p:nvSpPr>
        <p:spPr>
          <a:xfrm>
            <a:off x="368935" y="-1270"/>
            <a:ext cx="3183890" cy="6859270"/>
          </a:xfrm>
          <a:prstGeom prst="rect">
            <a:avLst/>
          </a:prstGeom>
          <a:solidFill>
            <a:srgbClr val="D6A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1"/>
            </p:custDataLst>
          </p:nvPr>
        </p:nvSpPr>
        <p:spPr>
          <a:xfrm>
            <a:off x="657225" y="2233930"/>
            <a:ext cx="3049270" cy="581025"/>
          </a:xfrm>
          <a:prstGeom prst="rect">
            <a:avLst/>
          </a:prstGeom>
          <a:noFill/>
        </p:spPr>
        <p:txBody>
          <a:bodyPr wrap="none" lIns="0" tIns="0" rIns="0" bIns="0" rtlCol="0">
            <a:noAutofit/>
          </a:bodyPr>
          <a:lstStyle/>
          <a:p>
            <a:pPr algn="l">
              <a:lnSpc>
                <a:spcPct val="130000"/>
              </a:lnSpc>
            </a:pPr>
            <a:endParaRPr lang="zh-CN" altLang="en-US" sz="2400" dirty="0">
              <a:solidFill>
                <a:srgbClr val="262626"/>
              </a:solidFill>
              <a:effectLst/>
              <a:latin typeface="微软雅黑" panose="020B0503020204020204" charset="-122"/>
              <a:ea typeface="微软雅黑" panose="020B0503020204020204" charset="-122"/>
            </a:endParaRPr>
          </a:p>
          <a:p>
            <a:pPr algn="l">
              <a:lnSpc>
                <a:spcPct val="130000"/>
              </a:lnSpc>
            </a:pPr>
            <a:r>
              <a:rPr lang="zh-CN" altLang="en-US" sz="2400" dirty="0">
                <a:solidFill>
                  <a:schemeClr val="tx1">
                    <a:lumMod val="95000"/>
                    <a:lumOff val="5000"/>
                  </a:schemeClr>
                </a:solidFill>
                <a:effectLst/>
                <a:latin typeface="微软雅黑" panose="020B0503020204020204" charset="-122"/>
                <a:ea typeface="微软雅黑" panose="020B0503020204020204" charset="-122"/>
              </a:rPr>
              <a:t>我们能为您提供</a:t>
            </a:r>
            <a:endParaRPr lang="zh-CN" altLang="en-US" sz="2400" b="1" dirty="0">
              <a:solidFill>
                <a:schemeClr val="tx1">
                  <a:lumMod val="95000"/>
                  <a:lumOff val="5000"/>
                </a:schemeClr>
              </a:solidFill>
              <a:effectLst/>
              <a:latin typeface="微软雅黑" panose="020B0503020204020204" charset="-122"/>
              <a:ea typeface="微软雅黑" panose="020B0503020204020204" charset="-122"/>
              <a:sym typeface="+mn-ea"/>
            </a:endParaRPr>
          </a:p>
        </p:txBody>
      </p:sp>
      <p:sp>
        <p:nvSpPr>
          <p:cNvPr id="2" name="文本框 1"/>
          <p:cNvSpPr txBox="1"/>
          <p:nvPr>
            <p:custDataLst>
              <p:tags r:id="rId2"/>
            </p:custDataLst>
          </p:nvPr>
        </p:nvSpPr>
        <p:spPr>
          <a:xfrm>
            <a:off x="798195" y="3238500"/>
            <a:ext cx="2291715" cy="3385185"/>
          </a:xfrm>
          <a:prstGeom prst="rect">
            <a:avLst/>
          </a:prstGeom>
          <a:noFill/>
        </p:spPr>
        <p:txBody>
          <a:bodyPr wrap="square" lIns="0" tIns="0" rIns="0" bIns="0" rtlCol="0">
            <a:spAutoFit/>
          </a:bodyPr>
          <a:lstStyle/>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主场服务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导向及环境布置服务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升级标摊服务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绿色特装服务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会议及活动服务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大型会展项目综合配套服务  </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特装业务服务</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帐篷搭建及配套服务</a:t>
            </a:r>
            <a:endParaRPr lang="zh-CN" altLang="en-US" sz="1100" b="1" dirty="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r>
              <a:rPr lang="zh-CN" altLang="en-US" sz="1100" b="1" dirty="0">
                <a:solidFill>
                  <a:srgbClr val="262626"/>
                </a:solidFill>
                <a:effectLst/>
                <a:latin typeface="微软雅黑" panose="020B0503020204020204" charset="-122"/>
                <a:ea typeface="微软雅黑" panose="020B0503020204020204" charset="-122"/>
                <a:sym typeface="+mn-ea"/>
              </a:rPr>
              <a:t>展厅空间设计服务</a:t>
            </a:r>
            <a:r>
              <a:rPr lang="zh-CN" altLang="en-US" sz="1100" b="1" dirty="0" smtClean="0">
                <a:solidFill>
                  <a:srgbClr val="262626"/>
                </a:solidFill>
                <a:effectLst/>
                <a:latin typeface="微软雅黑" panose="020B0503020204020204" charset="-122"/>
                <a:ea typeface="微软雅黑" panose="020B0503020204020204" charset="-122"/>
                <a:sym typeface="+mn-ea"/>
              </a:rPr>
              <a:t>等</a:t>
            </a:r>
            <a:endParaRPr lang="en-US" altLang="zh-CN" sz="1100" b="1" dirty="0" smtClean="0">
              <a:solidFill>
                <a:srgbClr val="262626"/>
              </a:solidFill>
              <a:effectLst/>
              <a:latin typeface="微软雅黑" panose="020B0503020204020204" charset="-122"/>
              <a:ea typeface="微软雅黑" panose="020B0503020204020204" charset="-122"/>
              <a:sym typeface="+mn-ea"/>
            </a:endParaRPr>
          </a:p>
          <a:p>
            <a:pPr indent="0" algn="l">
              <a:lnSpc>
                <a:spcPct val="200000"/>
              </a:lnSpc>
              <a:buNone/>
            </a:pPr>
            <a:endParaRPr lang="zh-CN" altLang="en-US" sz="1100" b="1" dirty="0">
              <a:solidFill>
                <a:srgbClr val="262626"/>
              </a:solidFill>
              <a:effectLst/>
              <a:latin typeface="微软雅黑" panose="020B0503020204020204" charset="-122"/>
              <a:ea typeface="微软雅黑" panose="020B0503020204020204" charset="-122"/>
              <a:sym typeface="+mn-ea"/>
            </a:endParaRPr>
          </a:p>
        </p:txBody>
      </p:sp>
      <p:grpSp>
        <p:nvGrpSpPr>
          <p:cNvPr id="9" name="组合 8"/>
          <p:cNvGrpSpPr/>
          <p:nvPr/>
        </p:nvGrpSpPr>
        <p:grpSpPr>
          <a:xfrm>
            <a:off x="4759960" y="5081270"/>
            <a:ext cx="6229985" cy="1542415"/>
            <a:chOff x="3378" y="9356"/>
            <a:chExt cx="4181" cy="1999"/>
          </a:xfrm>
        </p:grpSpPr>
        <p:sp>
          <p:nvSpPr>
            <p:cNvPr id="6" name="文本框 5"/>
            <p:cNvSpPr txBox="1"/>
            <p:nvPr>
              <p:custDataLst>
                <p:tags r:id="rId3"/>
              </p:custDataLst>
            </p:nvPr>
          </p:nvSpPr>
          <p:spPr>
            <a:xfrm>
              <a:off x="3378" y="9356"/>
              <a:ext cx="1152" cy="359"/>
            </a:xfrm>
            <a:prstGeom prst="rect">
              <a:avLst/>
            </a:prstGeom>
            <a:noFill/>
            <a:effectLst/>
          </p:spPr>
          <p:txBody>
            <a:bodyPr wrap="square" tIns="0" bIns="0" rtlCol="0">
              <a:spAutoFit/>
            </a:bodyPr>
            <a:lstStyle/>
            <a:p>
              <a:pPr algn="ctr">
                <a:lnSpc>
                  <a:spcPct val="90000"/>
                </a:lnSpc>
              </a:pPr>
              <a:r>
                <a:rPr lang="zh-CN" altLang="en-US" sz="2000">
                  <a:solidFill>
                    <a:schemeClr val="tx1"/>
                  </a:solidFill>
                  <a:latin typeface="微软雅黑" panose="020B0503020204020204" charset="-122"/>
                  <a:ea typeface="微软雅黑" panose="020B0503020204020204" charset="-122"/>
                </a:rPr>
                <a:t>请联系我们</a:t>
              </a:r>
              <a:endParaRPr lang="zh-CN" altLang="en-US" sz="2000">
                <a:solidFill>
                  <a:schemeClr val="tx1"/>
                </a:solidFill>
                <a:latin typeface="微软雅黑" panose="020B0503020204020204" charset="-122"/>
                <a:ea typeface="微软雅黑" panose="020B0503020204020204" charset="-122"/>
              </a:endParaRPr>
            </a:p>
          </p:txBody>
        </p:sp>
        <p:sp>
          <p:nvSpPr>
            <p:cNvPr id="10" name="文本框 9"/>
            <p:cNvSpPr txBox="1"/>
            <p:nvPr>
              <p:custDataLst>
                <p:tags r:id="rId4"/>
              </p:custDataLst>
            </p:nvPr>
          </p:nvSpPr>
          <p:spPr>
            <a:xfrm>
              <a:off x="3378" y="10106"/>
              <a:ext cx="4181" cy="1249"/>
            </a:xfrm>
            <a:prstGeom prst="rect">
              <a:avLst/>
            </a:prstGeom>
            <a:noFill/>
          </p:spPr>
          <p:txBody>
            <a:bodyPr wrap="square" tIns="0" bIns="0" rtlCol="0">
              <a:noAutofit/>
            </a:bodyPr>
            <a:lstStyle/>
            <a:p>
              <a:pPr algn="l">
                <a:lnSpc>
                  <a:spcPct val="90000"/>
                </a:lnSpc>
                <a:buClrTx/>
                <a:buSzTx/>
                <a:buNone/>
              </a:pPr>
              <a:r>
                <a:rPr lang="zh-CN" altLang="en-US" sz="1200">
                  <a:solidFill>
                    <a:schemeClr val="tx1"/>
                  </a:solidFill>
                  <a:latin typeface="微软雅黑" panose="020B0503020204020204" charset="-122"/>
                  <a:ea typeface="微软雅黑" panose="020B0503020204020204" charset="-122"/>
                  <a:sym typeface="+mn-ea"/>
                </a:rPr>
                <a:t>郑小姐</a:t>
              </a:r>
              <a:r>
                <a:rPr lang="en-US" altLang="zh-CN" sz="1200">
                  <a:solidFill>
                    <a:schemeClr val="tx1"/>
                  </a:solidFill>
                  <a:latin typeface="微软雅黑" panose="020B0503020204020204" charset="-122"/>
                  <a:ea typeface="微软雅黑" panose="020B0503020204020204" charset="-122"/>
                  <a:sym typeface="+mn-ea"/>
                </a:rPr>
                <a:t> 13826133620         </a:t>
              </a:r>
              <a:r>
                <a:rPr lang="zh-CN" altLang="en-US" sz="1200">
                  <a:solidFill>
                    <a:schemeClr val="tx1"/>
                  </a:solidFill>
                  <a:latin typeface="微软雅黑" panose="020B0503020204020204" charset="-122"/>
                  <a:ea typeface="微软雅黑" panose="020B0503020204020204" charset="-122"/>
                  <a:sym typeface="+mn-ea"/>
                </a:rPr>
                <a:t>李先生</a:t>
              </a:r>
              <a:r>
                <a:rPr lang="en-US" altLang="zh-CN" sz="1200">
                  <a:solidFill>
                    <a:schemeClr val="tx1"/>
                  </a:solidFill>
                  <a:latin typeface="微软雅黑" panose="020B0503020204020204" charset="-122"/>
                  <a:ea typeface="微软雅黑" panose="020B0503020204020204" charset="-122"/>
                  <a:sym typeface="+mn-ea"/>
                </a:rPr>
                <a:t> 15876568391          </a:t>
              </a:r>
              <a:r>
                <a:rPr lang="zh-CN" altLang="en-US" sz="1200">
                  <a:solidFill>
                    <a:schemeClr val="tx1"/>
                  </a:solidFill>
                  <a:latin typeface="微软雅黑" panose="020B0503020204020204" charset="-122"/>
                  <a:ea typeface="微软雅黑" panose="020B0503020204020204" charset="-122"/>
                  <a:sym typeface="+mn-ea"/>
                </a:rPr>
                <a:t>蔡先生</a:t>
              </a:r>
              <a:r>
                <a:rPr lang="en-US" altLang="zh-CN" sz="1200">
                  <a:solidFill>
                    <a:schemeClr val="tx1"/>
                  </a:solidFill>
                  <a:latin typeface="微软雅黑" panose="020B0503020204020204" charset="-122"/>
                  <a:ea typeface="微软雅黑" panose="020B0503020204020204" charset="-122"/>
                  <a:sym typeface="+mn-ea"/>
                </a:rPr>
                <a:t> 13418112232 </a:t>
              </a:r>
              <a:endParaRPr lang="en-US" altLang="zh-CN" sz="1200">
                <a:solidFill>
                  <a:schemeClr val="tx1"/>
                </a:solidFill>
                <a:latin typeface="微软雅黑" panose="020B0503020204020204" charset="-122"/>
                <a:ea typeface="微软雅黑" panose="020B0503020204020204" charset="-122"/>
                <a:sym typeface="+mn-ea"/>
              </a:endParaRPr>
            </a:p>
            <a:p>
              <a:pPr algn="l">
                <a:lnSpc>
                  <a:spcPct val="90000"/>
                </a:lnSpc>
                <a:buClrTx/>
                <a:buSzTx/>
                <a:buNone/>
              </a:pPr>
              <a:r>
                <a:rPr lang="en-US" altLang="zh-CN" sz="1200">
                  <a:solidFill>
                    <a:schemeClr val="tx1"/>
                  </a:solidFill>
                  <a:latin typeface="微软雅黑" panose="020B0503020204020204" charset="-122"/>
                  <a:ea typeface="微软雅黑" panose="020B0503020204020204" charset="-122"/>
                  <a:sym typeface="+mn-ea"/>
                </a:rPr>
                <a:t>                              </a:t>
              </a:r>
              <a:endParaRPr lang="en-US" altLang="zh-CN" sz="1200">
                <a:solidFill>
                  <a:schemeClr val="tx1"/>
                </a:solidFill>
                <a:latin typeface="微软雅黑" panose="020B0503020204020204" charset="-122"/>
                <a:ea typeface="微软雅黑" panose="020B0503020204020204" charset="-122"/>
                <a:sym typeface="+mn-ea"/>
              </a:endParaRPr>
            </a:p>
            <a:p>
              <a:pPr algn="l">
                <a:lnSpc>
                  <a:spcPct val="90000"/>
                </a:lnSpc>
                <a:buClrTx/>
                <a:buSzTx/>
                <a:buNone/>
              </a:pPr>
              <a:r>
                <a:rPr lang="zh-CN" altLang="en-US" sz="1200">
                  <a:solidFill>
                    <a:schemeClr val="tx1"/>
                  </a:solidFill>
                  <a:latin typeface="微软雅黑" panose="020B0503020204020204" charset="-122"/>
                  <a:ea typeface="微软雅黑" panose="020B0503020204020204" charset="-122"/>
                  <a:sym typeface="+mn-ea"/>
                </a:rPr>
                <a:t>郭小姐</a:t>
              </a:r>
              <a:r>
                <a:rPr lang="en-US" altLang="zh-CN" sz="1200">
                  <a:solidFill>
                    <a:schemeClr val="tx1"/>
                  </a:solidFill>
                  <a:latin typeface="微软雅黑" panose="020B0503020204020204" charset="-122"/>
                  <a:ea typeface="微软雅黑" panose="020B0503020204020204" charset="-122"/>
                  <a:sym typeface="+mn-ea"/>
                </a:rPr>
                <a:t> 13688898978         </a:t>
              </a:r>
              <a:r>
                <a:rPr lang="zh-CN" altLang="en-US" sz="1200">
                  <a:solidFill>
                    <a:schemeClr val="tx1"/>
                  </a:solidFill>
                  <a:latin typeface="微软雅黑" panose="020B0503020204020204" charset="-122"/>
                  <a:ea typeface="微软雅黑" panose="020B0503020204020204" charset="-122"/>
                  <a:sym typeface="+mn-ea"/>
                </a:rPr>
                <a:t>莫先生</a:t>
              </a:r>
              <a:r>
                <a:rPr lang="en-US" altLang="zh-CN" sz="1200">
                  <a:solidFill>
                    <a:schemeClr val="tx1"/>
                  </a:solidFill>
                  <a:latin typeface="微软雅黑" panose="020B0503020204020204" charset="-122"/>
                  <a:ea typeface="微软雅黑" panose="020B0503020204020204" charset="-122"/>
                  <a:sym typeface="+mn-ea"/>
                </a:rPr>
                <a:t> 13580542070          </a:t>
              </a:r>
              <a:r>
                <a:rPr lang="zh-CN" altLang="en-US" sz="1200">
                  <a:solidFill>
                    <a:schemeClr val="tx1"/>
                  </a:solidFill>
                  <a:latin typeface="微软雅黑" panose="020B0503020204020204" charset="-122"/>
                  <a:ea typeface="微软雅黑" panose="020B0503020204020204" charset="-122"/>
                  <a:sym typeface="+mn-ea"/>
                </a:rPr>
                <a:t>孔先生</a:t>
              </a:r>
              <a:r>
                <a:rPr lang="en-US" altLang="zh-CN" sz="1200">
                  <a:solidFill>
                    <a:schemeClr val="tx1"/>
                  </a:solidFill>
                  <a:latin typeface="微软雅黑" panose="020B0503020204020204" charset="-122"/>
                  <a:ea typeface="微软雅黑" panose="020B0503020204020204" charset="-122"/>
                  <a:sym typeface="+mn-ea"/>
                </a:rPr>
                <a:t> 13924010283 </a:t>
              </a:r>
              <a:endParaRPr lang="en-US" altLang="zh-CN" sz="1200">
                <a:solidFill>
                  <a:schemeClr val="tx1"/>
                </a:solidFill>
                <a:latin typeface="微软雅黑" panose="020B0503020204020204" charset="-122"/>
                <a:ea typeface="微软雅黑" panose="020B0503020204020204" charset="-122"/>
                <a:sym typeface="+mn-ea"/>
              </a:endParaRPr>
            </a:p>
            <a:p>
              <a:pPr algn="l">
                <a:lnSpc>
                  <a:spcPct val="90000"/>
                </a:lnSpc>
                <a:buClrTx/>
                <a:buSzTx/>
                <a:buNone/>
              </a:pPr>
              <a:endParaRPr lang="en-US" altLang="zh-CN" sz="1200">
                <a:solidFill>
                  <a:schemeClr val="tx1"/>
                </a:solidFill>
                <a:latin typeface="微软雅黑" panose="020B0503020204020204" charset="-122"/>
                <a:ea typeface="微软雅黑" panose="020B0503020204020204" charset="-122"/>
                <a:sym typeface="+mn-ea"/>
              </a:endParaRPr>
            </a:p>
            <a:p>
              <a:pPr algn="l">
                <a:lnSpc>
                  <a:spcPct val="90000"/>
                </a:lnSpc>
                <a:buClrTx/>
                <a:buSzTx/>
                <a:buNone/>
              </a:pPr>
              <a:r>
                <a:rPr lang="zh-CN" altLang="en-US" sz="1200">
                  <a:solidFill>
                    <a:schemeClr val="tx1"/>
                  </a:solidFill>
                  <a:latin typeface="微软雅黑" panose="020B0503020204020204" charset="-122"/>
                  <a:ea typeface="微软雅黑" panose="020B0503020204020204" charset="-122"/>
                  <a:sym typeface="+mn-ea"/>
                </a:rPr>
                <a:t>徐先生</a:t>
              </a:r>
              <a:r>
                <a:rPr lang="en-US" altLang="zh-CN" sz="1200">
                  <a:solidFill>
                    <a:schemeClr val="tx1"/>
                  </a:solidFill>
                  <a:latin typeface="微软雅黑" panose="020B0503020204020204" charset="-122"/>
                  <a:ea typeface="微软雅黑" panose="020B0503020204020204" charset="-122"/>
                  <a:sym typeface="+mn-ea"/>
                </a:rPr>
                <a:t> 13825020842         </a:t>
              </a:r>
              <a:r>
                <a:rPr lang="zh-CN" altLang="en-US" sz="1200">
                  <a:solidFill>
                    <a:schemeClr val="tx1"/>
                  </a:solidFill>
                  <a:latin typeface="微软雅黑" panose="020B0503020204020204" charset="-122"/>
                  <a:ea typeface="微软雅黑" panose="020B0503020204020204" charset="-122"/>
                  <a:sym typeface="+mn-ea"/>
                </a:rPr>
                <a:t>许先生</a:t>
              </a:r>
              <a:r>
                <a:rPr lang="en-US" altLang="zh-CN" sz="1200">
                  <a:solidFill>
                    <a:schemeClr val="tx1"/>
                  </a:solidFill>
                  <a:latin typeface="微软雅黑" panose="020B0503020204020204" charset="-122"/>
                  <a:ea typeface="微软雅黑" panose="020B0503020204020204" charset="-122"/>
                  <a:sym typeface="+mn-ea"/>
                </a:rPr>
                <a:t> 13724086247          </a:t>
              </a:r>
              <a:r>
                <a:rPr lang="zh-CN" altLang="en-US" sz="1200">
                  <a:solidFill>
                    <a:schemeClr val="tx1"/>
                  </a:solidFill>
                  <a:latin typeface="微软雅黑" panose="020B0503020204020204" charset="-122"/>
                  <a:ea typeface="微软雅黑" panose="020B0503020204020204" charset="-122"/>
                  <a:sym typeface="+mn-ea"/>
                </a:rPr>
                <a:t>关先生</a:t>
              </a:r>
              <a:r>
                <a:rPr lang="en-US" altLang="zh-CN" sz="1200">
                  <a:solidFill>
                    <a:schemeClr val="tx1"/>
                  </a:solidFill>
                  <a:latin typeface="微软雅黑" panose="020B0503020204020204" charset="-122"/>
                  <a:ea typeface="微软雅黑" panose="020B0503020204020204" charset="-122"/>
                  <a:sym typeface="+mn-ea"/>
                </a:rPr>
                <a:t> 13602280455</a:t>
              </a:r>
              <a:endParaRPr lang="en-US" altLang="zh-CN" sz="1200">
                <a:solidFill>
                  <a:schemeClr val="tx1"/>
                </a:solidFill>
                <a:latin typeface="微软雅黑" panose="020B0503020204020204" charset="-122"/>
                <a:ea typeface="微软雅黑" panose="020B0503020204020204" charset="-122"/>
                <a:sym typeface="+mn-ea"/>
              </a:endParaRPr>
            </a:p>
            <a:p>
              <a:pPr algn="l">
                <a:lnSpc>
                  <a:spcPct val="90000"/>
                </a:lnSpc>
                <a:buClrTx/>
                <a:buSzTx/>
                <a:buNone/>
              </a:pPr>
              <a:endParaRPr lang="en-US" altLang="zh-CN" sz="1200">
                <a:solidFill>
                  <a:schemeClr val="tx1"/>
                </a:solidFill>
                <a:latin typeface="微软雅黑" panose="020B0503020204020204" charset="-122"/>
                <a:ea typeface="微软雅黑" panose="020B0503020204020204" charset="-122"/>
                <a:sym typeface="+mn-ea"/>
              </a:endParaRPr>
            </a:p>
          </p:txBody>
        </p:sp>
      </p:grpSp>
      <p:pic>
        <p:nvPicPr>
          <p:cNvPr id="8" name="图片 7" descr="eb79973e72b1a69c8caaa6b5ece190c"/>
          <p:cNvPicPr>
            <a:picLocks noChangeAspect="1"/>
          </p:cNvPicPr>
          <p:nvPr>
            <p:custDataLst>
              <p:tags r:id="rId5"/>
            </p:custDataLst>
          </p:nvPr>
        </p:nvPicPr>
        <p:blipFill>
          <a:blip r:embed="rId6"/>
          <a:srcRect l="6346" t="-591" r="12835" b="6489"/>
          <a:stretch>
            <a:fillRect/>
          </a:stretch>
        </p:blipFill>
        <p:spPr>
          <a:xfrm>
            <a:off x="3882390" y="5715"/>
            <a:ext cx="8308975" cy="4726305"/>
          </a:xfrm>
          <a:prstGeom prst="rect">
            <a:avLst/>
          </a:prstGeom>
        </p:spPr>
      </p:pic>
      <p:pic>
        <p:nvPicPr>
          <p:cNvPr id="5" name="图片 4" descr="公司VI--8.28(新）-曲线 "/>
          <p:cNvPicPr>
            <a:picLocks noChangeAspect="1"/>
          </p:cNvPicPr>
          <p:nvPr/>
        </p:nvPicPr>
        <p:blipFill>
          <a:blip r:embed="rId7"/>
          <a:stretch>
            <a:fillRect/>
          </a:stretch>
        </p:blipFill>
        <p:spPr>
          <a:xfrm>
            <a:off x="798195" y="285115"/>
            <a:ext cx="2233930" cy="868045"/>
          </a:xfrm>
          <a:prstGeom prst="rect">
            <a:avLst/>
          </a:prstGeom>
        </p:spPr>
      </p:pic>
      <p:pic>
        <p:nvPicPr>
          <p:cNvPr id="4" name="图片 3"/>
          <p:cNvPicPr>
            <a:picLocks noChangeAspect="1"/>
          </p:cNvPicPr>
          <p:nvPr>
            <p:custDataLst>
              <p:tags r:id="rId8"/>
            </p:custDataLst>
          </p:nvPr>
        </p:nvPicPr>
        <p:blipFill>
          <a:blip r:embed="rId9"/>
          <a:stretch>
            <a:fillRect/>
          </a:stretch>
        </p:blipFill>
        <p:spPr>
          <a:xfrm>
            <a:off x="1254760" y="1281430"/>
            <a:ext cx="1320165" cy="1320165"/>
          </a:xfrm>
          <a:prstGeom prst="rect">
            <a:avLst/>
          </a:prstGeom>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5149850" y="0"/>
            <a:ext cx="7040880" cy="6858000"/>
          </a:xfrm>
          <a:prstGeom prst="rect">
            <a:avLst/>
          </a:prstGeom>
          <a:effectLst>
            <a:outerShdw blurRad="190500" dist="63500" dir="10800000" algn="r" rotWithShape="0">
              <a:prstClr val="black">
                <a:alpha val="25000"/>
              </a:prstClr>
            </a:outerShdw>
          </a:effectLst>
        </p:spPr>
      </p:pic>
      <p:sp>
        <p:nvSpPr>
          <p:cNvPr id="6" name="矩形 5"/>
          <p:cNvSpPr/>
          <p:nvPr>
            <p:custDataLst>
              <p:tags r:id="rId3"/>
            </p:custDataLst>
          </p:nvPr>
        </p:nvSpPr>
        <p:spPr>
          <a:xfrm>
            <a:off x="5149850" y="1557655"/>
            <a:ext cx="7040880" cy="3468370"/>
          </a:xfrm>
          <a:prstGeom prst="rect">
            <a:avLst/>
          </a:prstGeom>
          <a:solidFill>
            <a:schemeClr val="bg1">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noFill/>
              <a:sym typeface="+mn-ea"/>
            </a:endParaRPr>
          </a:p>
        </p:txBody>
      </p:sp>
      <p:sp>
        <p:nvSpPr>
          <p:cNvPr id="7" name="文本框 6"/>
          <p:cNvSpPr txBox="1"/>
          <p:nvPr/>
        </p:nvSpPr>
        <p:spPr>
          <a:xfrm>
            <a:off x="603885" y="1769110"/>
            <a:ext cx="4144010" cy="2656840"/>
          </a:xfrm>
          <a:prstGeom prst="rect">
            <a:avLst/>
          </a:prstGeom>
          <a:noFill/>
        </p:spPr>
        <p:txBody>
          <a:bodyPr wrap="square" lIns="0" tIns="0" rIns="0" bIns="0" rtlCol="0">
            <a:spAutoFit/>
          </a:bodyPr>
          <a:lstStyle/>
          <a:p>
            <a:pPr algn="just">
              <a:lnSpc>
                <a:spcPct val="180000"/>
              </a:lnSpc>
              <a:buClrTx/>
              <a:buSzTx/>
              <a:buNone/>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广州广交会展览工程有限公司是直属于广交会承办机构中国对外贸易中心集团有限公司的国有独资企业，前身为中国对外贸易中心（集团）展览工程部，拥有多方面的专业人才队伍、丰富的展会服务管理经验，是广交会、广交会展馆和国家会展中心（上海）的指定展会配套服务供应商。</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endParaRPr>
          </a:p>
          <a:p>
            <a:pPr algn="just">
              <a:lnSpc>
                <a:spcPct val="180000"/>
              </a:lnSpc>
              <a:buClrTx/>
              <a:buSzTx/>
              <a:buNone/>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 </a:t>
            </a:r>
            <a:r>
              <a:rPr lang="en-US" altLang="zh-CN"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     </a:t>
            </a: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公司坚持客户需求导向，致力于构建现代化展会服务体系，为客户提供专业的展会服务整体解决方案，一站式满足展馆方、展会主办方和参展商的需求，让办展、参展更加简便、快捷。</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endParaRPr>
          </a:p>
        </p:txBody>
      </p:sp>
      <p:pic>
        <p:nvPicPr>
          <p:cNvPr id="3" name="图片 2" descr="4"/>
          <p:cNvPicPr>
            <a:picLocks noChangeAspect="1"/>
          </p:cNvPicPr>
          <p:nvPr/>
        </p:nvPicPr>
        <p:blipFill>
          <a:blip r:embed="rId4"/>
          <a:stretch>
            <a:fillRect/>
          </a:stretch>
        </p:blipFill>
        <p:spPr>
          <a:xfrm>
            <a:off x="4126865" y="1143635"/>
            <a:ext cx="620395" cy="494030"/>
          </a:xfrm>
          <a:prstGeom prst="rect">
            <a:avLst/>
          </a:prstGeom>
        </p:spPr>
      </p:pic>
      <p:cxnSp>
        <p:nvCxnSpPr>
          <p:cNvPr id="26" name="直接连接符 25"/>
          <p:cNvCxnSpPr/>
          <p:nvPr/>
        </p:nvCxnSpPr>
        <p:spPr>
          <a:xfrm flipV="1">
            <a:off x="603885" y="1557655"/>
            <a:ext cx="3322955" cy="1270"/>
          </a:xfrm>
          <a:prstGeom prst="line">
            <a:avLst/>
          </a:prstGeom>
          <a:ln>
            <a:solidFill>
              <a:srgbClr val="D6A859">
                <a:alpha val="50000"/>
              </a:srgbClr>
            </a:solidFill>
          </a:ln>
          <a:effectLst/>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5"/>
            </p:custDataLst>
          </p:nvPr>
        </p:nvSpPr>
        <p:spPr>
          <a:xfrm>
            <a:off x="7211060" y="3693160"/>
            <a:ext cx="3154680" cy="741045"/>
          </a:xfrm>
          <a:prstGeom prst="rect">
            <a:avLst/>
          </a:prstGeom>
          <a:noFill/>
          <a:effectLst/>
        </p:spPr>
        <p:txBody>
          <a:bodyPr wrap="none" rtlCol="0">
            <a:spAutoFit/>
          </a:bodyPr>
          <a:lstStyle/>
          <a:p>
            <a:pPr algn="ctr">
              <a:lnSpc>
                <a:spcPct val="140000"/>
              </a:lnSpc>
            </a:pPr>
            <a:r>
              <a:rPr lang="zh-CN" altLang="en-US">
                <a:solidFill>
                  <a:srgbClr val="D7A213"/>
                </a:solidFill>
              </a:rPr>
              <a:t>广州广交会展览工程有限公司</a:t>
            </a:r>
            <a:endParaRPr lang="zh-CN" altLang="en-US">
              <a:solidFill>
                <a:srgbClr val="D7A213"/>
              </a:solidFill>
            </a:endParaRPr>
          </a:p>
          <a:p>
            <a:pPr algn="ctr">
              <a:lnSpc>
                <a:spcPct val="190000"/>
              </a:lnSpc>
            </a:pPr>
            <a:r>
              <a:rPr lang="zh-CN" altLang="en-US" sz="900">
                <a:solidFill>
                  <a:srgbClr val="D7A213"/>
                </a:solidFill>
              </a:rPr>
              <a:t>http://www.cfedc.net/</a:t>
            </a:r>
            <a:endParaRPr lang="zh-CN" altLang="en-US" sz="900">
              <a:solidFill>
                <a:srgbClr val="D7A213"/>
              </a:solidFill>
            </a:endParaRPr>
          </a:p>
        </p:txBody>
      </p:sp>
      <p:sp>
        <p:nvSpPr>
          <p:cNvPr id="10" name="文本框 9"/>
          <p:cNvSpPr txBox="1"/>
          <p:nvPr>
            <p:custDataLst>
              <p:tags r:id="rId6"/>
            </p:custDataLst>
          </p:nvPr>
        </p:nvSpPr>
        <p:spPr>
          <a:xfrm>
            <a:off x="7146290" y="1769110"/>
            <a:ext cx="3101340" cy="923290"/>
          </a:xfrm>
          <a:prstGeom prst="rect">
            <a:avLst/>
          </a:prstGeom>
          <a:noFill/>
        </p:spPr>
        <p:txBody>
          <a:bodyPr wrap="square" lIns="0" tIns="0" rIns="0" bIns="0" rtlCol="0">
            <a:spAutoFit/>
            <a:scene3d>
              <a:camera prst="orthographicFront"/>
              <a:lightRig rig="threePt" dir="t"/>
            </a:scene3d>
          </a:bodyPr>
          <a:lstStyle/>
          <a:p>
            <a:pPr algn="r"/>
            <a:r>
              <a:rPr lang="zh-CN" altLang="en-US" sz="6000" dirty="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rPr>
              <a:t>关于我们</a:t>
            </a:r>
            <a:endParaRPr lang="zh-CN" altLang="en-US" sz="6000" dirty="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endParaRPr>
          </a:p>
        </p:txBody>
      </p:sp>
      <p:sp>
        <p:nvSpPr>
          <p:cNvPr id="13" name="文本框 12"/>
          <p:cNvSpPr txBox="1"/>
          <p:nvPr>
            <p:custDataLst>
              <p:tags r:id="rId7"/>
            </p:custDataLst>
          </p:nvPr>
        </p:nvSpPr>
        <p:spPr>
          <a:xfrm>
            <a:off x="6396355" y="2960370"/>
            <a:ext cx="4607560" cy="549910"/>
          </a:xfrm>
          <a:prstGeom prst="rect">
            <a:avLst/>
          </a:prstGeom>
          <a:noFill/>
          <a:effectLst/>
        </p:spPr>
        <p:txBody>
          <a:bodyPr wrap="square" lIns="0" tIns="136525" rIns="0" bIns="136525" rtlCol="0">
            <a:spAutoFit/>
          </a:bodyPr>
          <a:lstStyle/>
          <a:p>
            <a:pPr algn="dist"/>
            <a:r>
              <a:rPr lang="en-US" altLang="zh-CN" sz="1800">
                <a:solidFill>
                  <a:srgbClr val="D6A859"/>
                </a:solidFill>
              </a:rPr>
              <a:t>CFEDC</a:t>
            </a:r>
            <a:endParaRPr lang="en-US" altLang="zh-CN" sz="1800">
              <a:solidFill>
                <a:srgbClr val="D6A859"/>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 name="Picture 5"/>
          <p:cNvPicPr>
            <a:picLocks noChangeAspect="1"/>
          </p:cNvPicPr>
          <p:nvPr/>
        </p:nvPicPr>
        <p:blipFill>
          <a:blip r:embed="rId1"/>
          <a:srcRect l="11769" t="27746" r="7334" b="1554"/>
          <a:stretch>
            <a:fillRect/>
          </a:stretch>
        </p:blipFill>
        <p:spPr>
          <a:xfrm>
            <a:off x="635" y="1923415"/>
            <a:ext cx="12192000" cy="4934585"/>
          </a:xfrm>
          <a:prstGeom prst="rect">
            <a:avLst/>
          </a:prstGeom>
          <a:noFill/>
          <a:ln w="9525">
            <a:noFill/>
          </a:ln>
          <a:effectLst>
            <a:outerShdw blurRad="190500" dist="63500" dir="16200000" rotWithShape="0">
              <a:prstClr val="black">
                <a:alpha val="25000"/>
              </a:prstClr>
            </a:outerShdw>
          </a:effectLst>
        </p:spPr>
      </p:pic>
      <p:sp>
        <p:nvSpPr>
          <p:cNvPr id="20" name="矩形 19"/>
          <p:cNvSpPr/>
          <p:nvPr/>
        </p:nvSpPr>
        <p:spPr>
          <a:xfrm>
            <a:off x="635" y="1939925"/>
            <a:ext cx="12192635" cy="493077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文本框 17"/>
          <p:cNvSpPr txBox="1"/>
          <p:nvPr/>
        </p:nvSpPr>
        <p:spPr>
          <a:xfrm>
            <a:off x="553720" y="1427480"/>
            <a:ext cx="2092325" cy="294640"/>
          </a:xfrm>
          <a:prstGeom prst="rect">
            <a:avLst/>
          </a:prstGeom>
          <a:noFill/>
        </p:spPr>
        <p:txBody>
          <a:bodyPr wrap="none" lIns="0" tIns="0" rIns="0" bIns="0" rtlCol="0">
            <a:spAutoFit/>
          </a:bodyPr>
          <a:lstStyle/>
          <a:p>
            <a:pPr algn="ctr">
              <a:lnSpc>
                <a:spcPct val="120000"/>
              </a:lnSpc>
              <a:buClrTx/>
              <a:buSzTx/>
              <a:buNone/>
            </a:pP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我们的团队，专业在线</a:t>
            </a:r>
            <a:r>
              <a:rPr lang="en-US" altLang="zh-CN" sz="1600" b="1" dirty="0">
                <a:solidFill>
                  <a:srgbClr val="1D4991"/>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 </a:t>
            </a:r>
            <a:endParaRPr lang="en-US" altLang="zh-CN" sz="1600" b="1" dirty="0">
              <a:solidFill>
                <a:srgbClr val="1D4991"/>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5" name="文本框 14"/>
          <p:cNvSpPr txBox="1"/>
          <p:nvPr/>
        </p:nvSpPr>
        <p:spPr>
          <a:xfrm>
            <a:off x="506413" y="2313305"/>
            <a:ext cx="3688080" cy="1235710"/>
          </a:xfrm>
          <a:prstGeom prst="rect">
            <a:avLst/>
          </a:prstGeom>
          <a:noFill/>
          <a:effectLst>
            <a:outerShdw blurRad="38100" dist="12700" dir="2700000" algn="tl" rotWithShape="0">
              <a:prstClr val="black">
                <a:alpha val="40000"/>
              </a:prstClr>
            </a:outerShdw>
          </a:effectLst>
        </p:spPr>
        <p:txBody>
          <a:bodyPr wrap="none" rtlCol="0">
            <a:spAutoFit/>
          </a:bodyPr>
          <a:lstStyle/>
          <a:p>
            <a:pPr algn="ctr"/>
            <a:r>
              <a:rPr lang="zh-CN" altLang="en-US" sz="3600" b="1">
                <a:solidFill>
                  <a:srgbClr val="D6A859"/>
                </a:solidFill>
                <a:latin typeface="Impact" panose="020B0806030902050204" pitchFamily="34" charset="0"/>
                <a:cs typeface="Impact" panose="020B0806030902050204" pitchFamily="34" charset="0"/>
                <a:sym typeface="+mn-ea"/>
              </a:rPr>
              <a:t>30+</a:t>
            </a:r>
            <a:r>
              <a:rPr lang="en-US" altLang="zh-CN" sz="4800" b="1">
                <a:solidFill>
                  <a:srgbClr val="FAFAFA"/>
                </a:solidFill>
                <a:latin typeface="Impact" panose="020B0806030902050204" pitchFamily="34" charset="0"/>
                <a:cs typeface="Impact" panose="020B0806030902050204" pitchFamily="34" charset="0"/>
                <a:sym typeface="+mn-ea"/>
              </a:rPr>
              <a:t> </a:t>
            </a:r>
            <a:endParaRPr lang="en-US" altLang="zh-CN" sz="4800" b="1">
              <a:solidFill>
                <a:srgbClr val="FAFAFA"/>
              </a:solidFill>
              <a:latin typeface="Impact" panose="020B0806030902050204" pitchFamily="34" charset="0"/>
              <a:cs typeface="Impact" panose="020B0806030902050204" pitchFamily="34" charset="0"/>
              <a:sym typeface="+mn-ea"/>
            </a:endParaRPr>
          </a:p>
          <a:p>
            <a:pPr algn="ct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年广交会服务经验的团队，</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a:p>
            <a:pPr algn="ctr">
              <a:lnSpc>
                <a:spcPct val="120000"/>
              </a:lnSpc>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车辆管理、会议运营管理、餐饮联络管理等主场服务</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p:txBody>
      </p:sp>
      <p:sp>
        <p:nvSpPr>
          <p:cNvPr id="3" name="文本框 2"/>
          <p:cNvSpPr txBox="1"/>
          <p:nvPr/>
        </p:nvSpPr>
        <p:spPr>
          <a:xfrm>
            <a:off x="553403" y="3764280"/>
            <a:ext cx="3535680" cy="1235710"/>
          </a:xfrm>
          <a:prstGeom prst="rect">
            <a:avLst/>
          </a:prstGeom>
          <a:noFill/>
          <a:effectLst>
            <a:outerShdw blurRad="38100" dist="12700" dir="2700000" algn="tl" rotWithShape="0">
              <a:prstClr val="black">
                <a:alpha val="40000"/>
              </a:prstClr>
            </a:outerShdw>
          </a:effectLst>
        </p:spPr>
        <p:txBody>
          <a:bodyPr wrap="none" rtlCol="0">
            <a:spAutoFit/>
          </a:bodyPr>
          <a:lstStyle/>
          <a:p>
            <a:pPr algn="ctr">
              <a:buClrTx/>
              <a:buSzTx/>
              <a:buFontTx/>
            </a:pPr>
            <a:r>
              <a:rPr lang="zh-CN" altLang="en-US" sz="3200" b="1">
                <a:solidFill>
                  <a:srgbClr val="D6A859"/>
                </a:solidFill>
                <a:latin typeface="Impact" panose="020B0806030902050204" pitchFamily="34" charset="0"/>
                <a:cs typeface="Impact" panose="020B0806030902050204" pitchFamily="34" charset="0"/>
                <a:sym typeface="+mn-ea"/>
              </a:rPr>
              <a:t>全年</a:t>
            </a:r>
            <a:r>
              <a:rPr lang="en-US" altLang="zh-CN" sz="4800" b="1">
                <a:solidFill>
                  <a:srgbClr val="FAFAFA"/>
                </a:solidFill>
                <a:latin typeface="Impact" panose="020B0806030902050204" pitchFamily="34" charset="0"/>
                <a:cs typeface="Impact" panose="020B0806030902050204" pitchFamily="34" charset="0"/>
                <a:sym typeface="+mn-ea"/>
              </a:rPr>
              <a:t> </a:t>
            </a:r>
            <a:endParaRPr lang="en-US" altLang="zh-CN" sz="4800" b="1">
              <a:solidFill>
                <a:srgbClr val="FAFAFA"/>
              </a:solidFill>
              <a:latin typeface="Impact" panose="020B0806030902050204" pitchFamily="34" charset="0"/>
              <a:cs typeface="Impact" panose="020B0806030902050204" pitchFamily="34" charset="0"/>
              <a:sym typeface="+mn-ea"/>
            </a:endParaRPr>
          </a:p>
          <a:p>
            <a:pPr algn="ctr">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驻场服务，</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a:p>
            <a:pPr algn="ctr">
              <a:lnSpc>
                <a:spcPct val="120000"/>
              </a:lnSpc>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广州广交会展馆现场办公，人、物料、仓库均驻馆</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p:txBody>
      </p:sp>
      <p:sp>
        <p:nvSpPr>
          <p:cNvPr id="4" name="文本框 3"/>
          <p:cNvSpPr txBox="1"/>
          <p:nvPr/>
        </p:nvSpPr>
        <p:spPr>
          <a:xfrm>
            <a:off x="813435" y="5215255"/>
            <a:ext cx="3015615" cy="1014730"/>
          </a:xfrm>
          <a:prstGeom prst="rect">
            <a:avLst/>
          </a:prstGeom>
          <a:noFill/>
          <a:effectLst>
            <a:outerShdw blurRad="38100" dist="12700" dir="2700000" algn="tl" rotWithShape="0">
              <a:prstClr val="black">
                <a:alpha val="40000"/>
              </a:prstClr>
            </a:outerShdw>
          </a:effectLst>
        </p:spPr>
        <p:txBody>
          <a:bodyPr wrap="none" rtlCol="0">
            <a:spAutoFit/>
          </a:bodyPr>
          <a:lstStyle/>
          <a:p>
            <a:pPr algn="ctr">
              <a:buClrTx/>
              <a:buSzTx/>
              <a:buFontTx/>
            </a:pPr>
            <a:r>
              <a:rPr lang="zh-CN" altLang="en-US" sz="3200" b="1">
                <a:solidFill>
                  <a:srgbClr val="D6A859"/>
                </a:solidFill>
                <a:latin typeface="Impact" panose="020B0806030902050204" pitchFamily="34" charset="0"/>
                <a:cs typeface="Impact" panose="020B0806030902050204" pitchFamily="34" charset="0"/>
                <a:sym typeface="+mn-ea"/>
              </a:rPr>
              <a:t>全天</a:t>
            </a:r>
            <a:r>
              <a:rPr lang="en-US" altLang="zh-CN" sz="4800" b="1">
                <a:solidFill>
                  <a:srgbClr val="FAFAFA"/>
                </a:solidFill>
                <a:latin typeface="Impact" panose="020B0806030902050204" pitchFamily="34" charset="0"/>
                <a:cs typeface="Impact" panose="020B0806030902050204" pitchFamily="34" charset="0"/>
                <a:sym typeface="+mn-ea"/>
              </a:rPr>
              <a:t> </a:t>
            </a:r>
            <a:endParaRPr lang="en-US" altLang="zh-CN" sz="4800" b="1">
              <a:solidFill>
                <a:srgbClr val="FAFAFA"/>
              </a:solidFill>
              <a:latin typeface="Impact" panose="020B0806030902050204" pitchFamily="34" charset="0"/>
              <a:cs typeface="Impact" panose="020B0806030902050204" pitchFamily="34" charset="0"/>
              <a:sym typeface="+mn-ea"/>
            </a:endParaRPr>
          </a:p>
          <a:p>
            <a:pPr algn="ctr">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展位服务，现场问题5分钟内工作人员到场</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p:txBody>
      </p:sp>
      <p:sp>
        <p:nvSpPr>
          <p:cNvPr id="2" name="文本框 1"/>
          <p:cNvSpPr txBox="1"/>
          <p:nvPr/>
        </p:nvSpPr>
        <p:spPr>
          <a:xfrm>
            <a:off x="553720" y="266065"/>
            <a:ext cx="4561840" cy="664210"/>
          </a:xfrm>
          <a:prstGeom prst="rect">
            <a:avLst/>
          </a:prstGeom>
          <a:noFill/>
        </p:spPr>
        <p:txBody>
          <a:bodyPr wrap="none" lIns="0" tIns="0" rIns="0" bIns="0" rtlCol="0">
            <a:spAutoFit/>
          </a:bodyPr>
          <a:lstStyle/>
          <a:p>
            <a:pPr algn="l">
              <a:lnSpc>
                <a:spcPct val="90000"/>
              </a:lnSpc>
            </a:pPr>
            <a:r>
              <a:rPr lang="zh-CN" altLang="en-US" sz="4800" dirty="0">
                <a:solidFill>
                  <a:srgbClr val="D6A859">
                    <a:alpha val="50000"/>
                  </a:srgb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为什么选择我们?</a:t>
            </a:r>
            <a:endParaRPr lang="zh-CN" altLang="en-US" sz="4800" dirty="0">
              <a:solidFill>
                <a:srgbClr val="D6A859">
                  <a:alpha val="50000"/>
                </a:srgb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endParaRPr>
          </a:p>
        </p:txBody>
      </p:sp>
      <p:sp>
        <p:nvSpPr>
          <p:cNvPr id="6" name="文本框 5"/>
          <p:cNvSpPr txBox="1"/>
          <p:nvPr/>
        </p:nvSpPr>
        <p:spPr>
          <a:xfrm>
            <a:off x="9967595" y="5269230"/>
            <a:ext cx="2011680" cy="1170305"/>
          </a:xfrm>
          <a:prstGeom prst="rect">
            <a:avLst/>
          </a:prstGeom>
          <a:noFill/>
          <a:effectLst>
            <a:outerShdw blurRad="38100" dist="12700" dir="2700000" algn="tl" rotWithShape="0">
              <a:prstClr val="black">
                <a:alpha val="40000"/>
              </a:prstClr>
            </a:outerShdw>
          </a:effectLst>
        </p:spPr>
        <p:txBody>
          <a:bodyPr wrap="none" rtlCol="0">
            <a:spAutoFit/>
          </a:bodyPr>
          <a:lstStyle/>
          <a:p>
            <a:pPr algn="ctr">
              <a:lnSpc>
                <a:spcPct val="130000"/>
              </a:lnSpc>
              <a:buClrTx/>
              <a:buSzTx/>
              <a:buFontTx/>
              <a:buNone/>
            </a:pPr>
            <a:r>
              <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商务接待</a:t>
            </a:r>
            <a:endPar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现场礼仪与商务接待配套，</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临时接送机服务</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FontTx/>
              <a:buNone/>
            </a:pP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p:txBody>
      </p:sp>
      <p:sp>
        <p:nvSpPr>
          <p:cNvPr id="7" name="文本框 6"/>
          <p:cNvSpPr txBox="1"/>
          <p:nvPr/>
        </p:nvSpPr>
        <p:spPr>
          <a:xfrm>
            <a:off x="8993506" y="3117215"/>
            <a:ext cx="2379980" cy="1115060"/>
          </a:xfrm>
          <a:prstGeom prst="rect">
            <a:avLst/>
          </a:prstGeom>
          <a:noFill/>
          <a:effectLst>
            <a:outerShdw blurRad="38100" dist="12700" dir="2700000" algn="tl" rotWithShape="0">
              <a:prstClr val="black">
                <a:alpha val="40000"/>
              </a:prstClr>
            </a:outerShdw>
          </a:effectLst>
        </p:spPr>
        <p:txBody>
          <a:bodyPr wrap="none" rtlCol="0">
            <a:spAutoFit/>
          </a:bodyPr>
          <a:lstStyle/>
          <a:p>
            <a:pPr algn="ctr">
              <a:lnSpc>
                <a:spcPct val="110000"/>
              </a:lnSpc>
              <a:buClrTx/>
              <a:buSzTx/>
              <a:buFontTx/>
            </a:pPr>
            <a:r>
              <a:rPr lang="zh-CN" altLang="en-US"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展材丰富</a:t>
            </a:r>
            <a:r>
              <a:rPr lang="en-US" altLang="zh-CN"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a:t>
            </a:r>
            <a:r>
              <a:rPr lang="zh-CN" altLang="en-US"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仓储</a:t>
            </a:r>
            <a:endParaRPr lang="zh-CN" altLang="en-US"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拥有超过1.4亿元各类展材</a:t>
            </a:r>
            <a:endPar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及1.3万余套铝型材及配电材料；</a:t>
            </a:r>
            <a:endPar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展具、材料存</a:t>
            </a:r>
            <a:r>
              <a:rPr lang="zh-CN" altLang="en-US" sz="1200" dirty="0" smtClean="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于展馆仓库</a:t>
            </a:r>
            <a:endParaRPr lang="zh-CN" altLang="en-US" sz="1200" dirty="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p:txBody>
      </p:sp>
      <p:sp>
        <p:nvSpPr>
          <p:cNvPr id="43" name="Freeform 116"/>
          <p:cNvSpPr>
            <a:spLocks noEditPoints="1"/>
          </p:cNvSpPr>
          <p:nvPr/>
        </p:nvSpPr>
        <p:spPr bwMode="auto">
          <a:xfrm>
            <a:off x="9962515" y="2603500"/>
            <a:ext cx="480695" cy="388620"/>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a:effectLst>
            <a:outerShdw blurRad="38100" dist="12700" dir="2700000" algn="tl" rotWithShape="0">
              <a:prstClr val="black">
                <a:alpha val="40000"/>
              </a:prstClr>
            </a:outerShdw>
          </a:effectLst>
        </p:spPr>
        <p:txBody>
          <a:bodyPr vert="horz" wrap="square" lIns="91440" tIns="45720" rIns="91440" bIns="45720" numCol="1" anchor="t" anchorCtr="0" compatLnSpc="1"/>
          <a:lstStyle/>
          <a:p>
            <a:pPr defTabSz="914400"/>
            <a:endParaRPr lang="en-US" sz="1355" dirty="0">
              <a:solidFill>
                <a:srgbClr val="656D78"/>
              </a:solidFill>
              <a:latin typeface="微软雅黑" panose="020B0503020204020204" charset="-122"/>
            </a:endParaRPr>
          </a:p>
        </p:txBody>
      </p:sp>
      <p:sp>
        <p:nvSpPr>
          <p:cNvPr id="8" name="文本框 7"/>
          <p:cNvSpPr txBox="1"/>
          <p:nvPr/>
        </p:nvSpPr>
        <p:spPr>
          <a:xfrm>
            <a:off x="5262880" y="5269230"/>
            <a:ext cx="2294890" cy="1410335"/>
          </a:xfrm>
          <a:prstGeom prst="rect">
            <a:avLst/>
          </a:prstGeom>
          <a:noFill/>
          <a:effectLst>
            <a:outerShdw blurRad="38100" dist="12700" dir="2700000" algn="tl" rotWithShape="0">
              <a:prstClr val="black">
                <a:alpha val="40000"/>
              </a:prstClr>
            </a:outerShdw>
          </a:effectLst>
        </p:spPr>
        <p:txBody>
          <a:bodyPr wrap="none" rtlCol="0">
            <a:spAutoFit/>
          </a:bodyPr>
          <a:lstStyle/>
          <a:p>
            <a:pPr algn="ctr">
              <a:lnSpc>
                <a:spcPct val="130000"/>
              </a:lnSpc>
              <a:buClrTx/>
              <a:buSzTx/>
              <a:buFontTx/>
            </a:pPr>
            <a:r>
              <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驻馆搬运</a:t>
            </a:r>
            <a:endPar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驻馆搬运服务项目指定服务商</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小推车</a:t>
            </a:r>
            <a:r>
              <a:rPr lang="en-US" altLang="zh-CN"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a:t>
            </a: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叉车</a:t>
            </a:r>
            <a:r>
              <a:rPr lang="en-US" altLang="zh-CN"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a:t>
            </a: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吊车机力设备齐全</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展样品仓超</a:t>
            </a:r>
            <a:r>
              <a:rPr lang="en-US" altLang="zh-CN"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2000</a:t>
            </a: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㎡，仓储方便</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展样品代收、代发服务</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p:txBody>
      </p:sp>
      <p:sp>
        <p:nvSpPr>
          <p:cNvPr id="13" name="文本框 12"/>
          <p:cNvSpPr txBox="1"/>
          <p:nvPr/>
        </p:nvSpPr>
        <p:spPr>
          <a:xfrm>
            <a:off x="7938770" y="5269230"/>
            <a:ext cx="1706880" cy="1170305"/>
          </a:xfrm>
          <a:prstGeom prst="rect">
            <a:avLst/>
          </a:prstGeom>
          <a:noFill/>
          <a:effectLst>
            <a:outerShdw blurRad="38100" dist="12700" dir="2700000" algn="tl" rotWithShape="0">
              <a:prstClr val="black">
                <a:alpha val="40000"/>
              </a:prstClr>
            </a:outerShdw>
          </a:effectLst>
        </p:spPr>
        <p:txBody>
          <a:bodyPr wrap="none" rtlCol="0">
            <a:spAutoFit/>
          </a:bodyPr>
          <a:lstStyle/>
          <a:p>
            <a:pPr algn="ctr">
              <a:lnSpc>
                <a:spcPct val="130000"/>
              </a:lnSpc>
              <a:buClrTx/>
              <a:buSzTx/>
              <a:buNone/>
            </a:pPr>
            <a:r>
              <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会议</a:t>
            </a:r>
            <a:r>
              <a:rPr lang="en-US" altLang="zh-CN">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a:t>
            </a:r>
            <a:r>
              <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活动</a:t>
            </a:r>
            <a:endPar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广交会会议服务团队</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提供会议活动落地执行</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buClrTx/>
              <a:buSzTx/>
              <a:buNone/>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sym typeface="+mn-ea"/>
              </a:rPr>
              <a:t>提供直播间设计搭建</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p:txBody>
      </p:sp>
      <p:sp>
        <p:nvSpPr>
          <p:cNvPr id="16" name="椭圆 22"/>
          <p:cNvSpPr/>
          <p:nvPr/>
        </p:nvSpPr>
        <p:spPr>
          <a:xfrm>
            <a:off x="10728325" y="4711700"/>
            <a:ext cx="384810" cy="425450"/>
          </a:xfrm>
          <a:custGeom>
            <a:avLst/>
            <a:gdLst>
              <a:gd name="connsiteX0" fmla="*/ 89804 w 306388"/>
              <a:gd name="connsiteY0" fmla="*/ 211138 h 338138"/>
              <a:gd name="connsiteX1" fmla="*/ 125461 w 306388"/>
              <a:gd name="connsiteY1" fmla="*/ 283898 h 338138"/>
              <a:gd name="connsiteX2" fmla="*/ 142629 w 306388"/>
              <a:gd name="connsiteY2" fmla="*/ 234951 h 338138"/>
              <a:gd name="connsiteX3" fmla="*/ 153194 w 306388"/>
              <a:gd name="connsiteY3" fmla="*/ 236273 h 338138"/>
              <a:gd name="connsiteX4" fmla="*/ 163759 w 306388"/>
              <a:gd name="connsiteY4" fmla="*/ 234951 h 338138"/>
              <a:gd name="connsiteX5" fmla="*/ 180928 w 306388"/>
              <a:gd name="connsiteY5" fmla="*/ 281253 h 338138"/>
              <a:gd name="connsiteX6" fmla="*/ 213944 w 306388"/>
              <a:gd name="connsiteY6" fmla="*/ 211138 h 338138"/>
              <a:gd name="connsiteX7" fmla="*/ 265448 w 306388"/>
              <a:gd name="connsiteY7" fmla="*/ 234951 h 338138"/>
              <a:gd name="connsiteX8" fmla="*/ 306388 w 306388"/>
              <a:gd name="connsiteY8" fmla="*/ 293159 h 338138"/>
              <a:gd name="connsiteX9" fmla="*/ 306388 w 306388"/>
              <a:gd name="connsiteY9" fmla="*/ 338138 h 338138"/>
              <a:gd name="connsiteX10" fmla="*/ 0 w 306388"/>
              <a:gd name="connsiteY10" fmla="*/ 338138 h 338138"/>
              <a:gd name="connsiteX11" fmla="*/ 0 w 306388"/>
              <a:gd name="connsiteY11" fmla="*/ 293159 h 338138"/>
              <a:gd name="connsiteX12" fmla="*/ 40940 w 306388"/>
              <a:gd name="connsiteY12" fmla="*/ 234951 h 338138"/>
              <a:gd name="connsiteX13" fmla="*/ 89804 w 306388"/>
              <a:gd name="connsiteY13" fmla="*/ 211138 h 338138"/>
              <a:gd name="connsiteX14" fmla="*/ 153194 w 306388"/>
              <a:gd name="connsiteY14" fmla="*/ 11113 h 338138"/>
              <a:gd name="connsiteX15" fmla="*/ 63500 w 306388"/>
              <a:gd name="connsiteY15" fmla="*/ 86287 h 338138"/>
              <a:gd name="connsiteX16" fmla="*/ 64819 w 306388"/>
              <a:gd name="connsiteY16" fmla="*/ 87606 h 338138"/>
              <a:gd name="connsiteX17" fmla="*/ 67457 w 306388"/>
              <a:gd name="connsiteY17" fmla="*/ 88925 h 338138"/>
              <a:gd name="connsiteX18" fmla="*/ 74052 w 306388"/>
              <a:gd name="connsiteY18" fmla="*/ 96838 h 338138"/>
              <a:gd name="connsiteX19" fmla="*/ 153194 w 306388"/>
              <a:gd name="connsiteY19" fmla="*/ 30896 h 338138"/>
              <a:gd name="connsiteX20" fmla="*/ 231017 w 306388"/>
              <a:gd name="connsiteY20" fmla="*/ 96838 h 338138"/>
              <a:gd name="connsiteX21" fmla="*/ 242888 w 306388"/>
              <a:gd name="connsiteY21" fmla="*/ 87606 h 338138"/>
              <a:gd name="connsiteX22" fmla="*/ 153194 w 306388"/>
              <a:gd name="connsiteY22" fmla="*/ 11113 h 338138"/>
              <a:gd name="connsiteX23" fmla="*/ 153987 w 306388"/>
              <a:gd name="connsiteY23" fmla="*/ 0 h 338138"/>
              <a:gd name="connsiteX24" fmla="*/ 254038 w 306388"/>
              <a:gd name="connsiteY24" fmla="*/ 89535 h 338138"/>
              <a:gd name="connsiteX25" fmla="*/ 261937 w 306388"/>
              <a:gd name="connsiteY25" fmla="*/ 102702 h 338138"/>
              <a:gd name="connsiteX26" fmla="*/ 261937 w 306388"/>
              <a:gd name="connsiteY26" fmla="*/ 135620 h 338138"/>
              <a:gd name="connsiteX27" fmla="*/ 246140 w 306388"/>
              <a:gd name="connsiteY27" fmla="*/ 150103 h 338138"/>
              <a:gd name="connsiteX28" fmla="*/ 230342 w 306388"/>
              <a:gd name="connsiteY28" fmla="*/ 135620 h 338138"/>
              <a:gd name="connsiteX29" fmla="*/ 230342 w 306388"/>
              <a:gd name="connsiteY29" fmla="*/ 127719 h 338138"/>
              <a:gd name="connsiteX30" fmla="*/ 153987 w 306388"/>
              <a:gd name="connsiteY30" fmla="*/ 210671 h 338138"/>
              <a:gd name="connsiteX31" fmla="*/ 77632 w 306388"/>
              <a:gd name="connsiteY31" fmla="*/ 127719 h 338138"/>
              <a:gd name="connsiteX32" fmla="*/ 77632 w 306388"/>
              <a:gd name="connsiteY32" fmla="*/ 135620 h 338138"/>
              <a:gd name="connsiteX33" fmla="*/ 65784 w 306388"/>
              <a:gd name="connsiteY33" fmla="*/ 150103 h 338138"/>
              <a:gd name="connsiteX34" fmla="*/ 105278 w 306388"/>
              <a:gd name="connsiteY34" fmla="*/ 201454 h 338138"/>
              <a:gd name="connsiteX35" fmla="*/ 117126 w 306388"/>
              <a:gd name="connsiteY35" fmla="*/ 202771 h 338138"/>
              <a:gd name="connsiteX36" fmla="*/ 125025 w 306388"/>
              <a:gd name="connsiteY36" fmla="*/ 218571 h 338138"/>
              <a:gd name="connsiteX37" fmla="*/ 107911 w 306388"/>
              <a:gd name="connsiteY37" fmla="*/ 219888 h 338138"/>
              <a:gd name="connsiteX38" fmla="*/ 100012 w 306388"/>
              <a:gd name="connsiteY38" fmla="*/ 209354 h 338138"/>
              <a:gd name="connsiteX39" fmla="*/ 56568 w 306388"/>
              <a:gd name="connsiteY39" fmla="*/ 150103 h 338138"/>
              <a:gd name="connsiteX40" fmla="*/ 46037 w 306388"/>
              <a:gd name="connsiteY40" fmla="*/ 135620 h 338138"/>
              <a:gd name="connsiteX41" fmla="*/ 46037 w 306388"/>
              <a:gd name="connsiteY41" fmla="*/ 102702 h 338138"/>
              <a:gd name="connsiteX42" fmla="*/ 53936 w 306388"/>
              <a:gd name="connsiteY42" fmla="*/ 89535 h 338138"/>
              <a:gd name="connsiteX43" fmla="*/ 153987 w 30638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6388" h="338138">
                <a:moveTo>
                  <a:pt x="89804" y="211138"/>
                </a:moveTo>
                <a:cubicBezTo>
                  <a:pt x="125461" y="283898"/>
                  <a:pt x="125461" y="283898"/>
                  <a:pt x="125461" y="283898"/>
                </a:cubicBezTo>
                <a:cubicBezTo>
                  <a:pt x="142629" y="234951"/>
                  <a:pt x="142629" y="234951"/>
                  <a:pt x="142629" y="234951"/>
                </a:cubicBezTo>
                <a:cubicBezTo>
                  <a:pt x="146591" y="236273"/>
                  <a:pt x="149232" y="236273"/>
                  <a:pt x="153194" y="236273"/>
                </a:cubicBezTo>
                <a:cubicBezTo>
                  <a:pt x="157156" y="236273"/>
                  <a:pt x="159797" y="236273"/>
                  <a:pt x="163759" y="234951"/>
                </a:cubicBezTo>
                <a:cubicBezTo>
                  <a:pt x="180928" y="281253"/>
                  <a:pt x="180928" y="281253"/>
                  <a:pt x="180928" y="281253"/>
                </a:cubicBezTo>
                <a:cubicBezTo>
                  <a:pt x="213944" y="211138"/>
                  <a:pt x="213944" y="211138"/>
                  <a:pt x="213944" y="211138"/>
                </a:cubicBezTo>
                <a:cubicBezTo>
                  <a:pt x="265448" y="234951"/>
                  <a:pt x="265448" y="234951"/>
                  <a:pt x="265448" y="234951"/>
                </a:cubicBezTo>
                <a:cubicBezTo>
                  <a:pt x="287899" y="245534"/>
                  <a:pt x="306388" y="271992"/>
                  <a:pt x="306388" y="293159"/>
                </a:cubicBezTo>
                <a:cubicBezTo>
                  <a:pt x="306388" y="338138"/>
                  <a:pt x="306388" y="338138"/>
                  <a:pt x="306388" y="338138"/>
                </a:cubicBezTo>
                <a:cubicBezTo>
                  <a:pt x="0" y="338138"/>
                  <a:pt x="0" y="338138"/>
                  <a:pt x="0" y="338138"/>
                </a:cubicBezTo>
                <a:cubicBezTo>
                  <a:pt x="0" y="293159"/>
                  <a:pt x="0" y="293159"/>
                  <a:pt x="0" y="293159"/>
                </a:cubicBezTo>
                <a:cubicBezTo>
                  <a:pt x="0" y="271992"/>
                  <a:pt x="18489" y="245534"/>
                  <a:pt x="40940" y="234951"/>
                </a:cubicBezTo>
                <a:cubicBezTo>
                  <a:pt x="89804" y="211138"/>
                  <a:pt x="89804" y="211138"/>
                  <a:pt x="89804" y="211138"/>
                </a:cubicBezTo>
                <a:close/>
                <a:moveTo>
                  <a:pt x="153194" y="11113"/>
                </a:moveTo>
                <a:cubicBezTo>
                  <a:pt x="108347" y="11113"/>
                  <a:pt x="70095" y="44084"/>
                  <a:pt x="63500" y="86287"/>
                </a:cubicBezTo>
                <a:cubicBezTo>
                  <a:pt x="63500" y="86287"/>
                  <a:pt x="63500" y="86287"/>
                  <a:pt x="64819" y="87606"/>
                </a:cubicBezTo>
                <a:cubicBezTo>
                  <a:pt x="66138" y="87606"/>
                  <a:pt x="66138" y="87606"/>
                  <a:pt x="67457" y="88925"/>
                </a:cubicBezTo>
                <a:cubicBezTo>
                  <a:pt x="70095" y="90244"/>
                  <a:pt x="72733" y="92881"/>
                  <a:pt x="74052" y="96838"/>
                </a:cubicBezTo>
                <a:cubicBezTo>
                  <a:pt x="79329" y="53316"/>
                  <a:pt x="112304" y="30896"/>
                  <a:pt x="153194" y="30896"/>
                </a:cubicBezTo>
                <a:cubicBezTo>
                  <a:pt x="194084" y="30896"/>
                  <a:pt x="227060" y="53316"/>
                  <a:pt x="231017" y="96838"/>
                </a:cubicBezTo>
                <a:cubicBezTo>
                  <a:pt x="233655" y="91563"/>
                  <a:pt x="238931" y="88925"/>
                  <a:pt x="242888" y="87606"/>
                </a:cubicBezTo>
                <a:cubicBezTo>
                  <a:pt x="236293" y="44084"/>
                  <a:pt x="199360" y="11113"/>
                  <a:pt x="153194" y="11113"/>
                </a:cubicBezTo>
                <a:close/>
                <a:moveTo>
                  <a:pt x="153987" y="0"/>
                </a:moveTo>
                <a:cubicBezTo>
                  <a:pt x="205329" y="0"/>
                  <a:pt x="248773" y="39501"/>
                  <a:pt x="254038" y="89535"/>
                </a:cubicBezTo>
                <a:cubicBezTo>
                  <a:pt x="259304" y="92169"/>
                  <a:pt x="261937" y="97435"/>
                  <a:pt x="261937" y="102702"/>
                </a:cubicBezTo>
                <a:cubicBezTo>
                  <a:pt x="261937" y="135620"/>
                  <a:pt x="261937" y="135620"/>
                  <a:pt x="261937" y="135620"/>
                </a:cubicBezTo>
                <a:cubicBezTo>
                  <a:pt x="261937" y="143520"/>
                  <a:pt x="255355" y="150103"/>
                  <a:pt x="246140" y="150103"/>
                </a:cubicBezTo>
                <a:cubicBezTo>
                  <a:pt x="236924" y="150103"/>
                  <a:pt x="230342" y="143520"/>
                  <a:pt x="230342" y="135620"/>
                </a:cubicBezTo>
                <a:cubicBezTo>
                  <a:pt x="230342" y="127719"/>
                  <a:pt x="230342" y="127719"/>
                  <a:pt x="230342" y="127719"/>
                </a:cubicBezTo>
                <a:cubicBezTo>
                  <a:pt x="222443" y="171170"/>
                  <a:pt x="190848" y="210671"/>
                  <a:pt x="153987" y="210671"/>
                </a:cubicBezTo>
                <a:cubicBezTo>
                  <a:pt x="117126" y="210671"/>
                  <a:pt x="85531" y="171170"/>
                  <a:pt x="77632" y="127719"/>
                </a:cubicBezTo>
                <a:cubicBezTo>
                  <a:pt x="77632" y="135620"/>
                  <a:pt x="77632" y="135620"/>
                  <a:pt x="77632" y="135620"/>
                </a:cubicBezTo>
                <a:cubicBezTo>
                  <a:pt x="77632" y="142203"/>
                  <a:pt x="72367" y="147470"/>
                  <a:pt x="65784" y="150103"/>
                </a:cubicBezTo>
                <a:cubicBezTo>
                  <a:pt x="72367" y="171170"/>
                  <a:pt x="86848" y="189604"/>
                  <a:pt x="105278" y="201454"/>
                </a:cubicBezTo>
                <a:cubicBezTo>
                  <a:pt x="109227" y="200138"/>
                  <a:pt x="113177" y="200138"/>
                  <a:pt x="117126" y="202771"/>
                </a:cubicBezTo>
                <a:cubicBezTo>
                  <a:pt x="125025" y="206721"/>
                  <a:pt x="127658" y="213304"/>
                  <a:pt x="125025" y="218571"/>
                </a:cubicBezTo>
                <a:cubicBezTo>
                  <a:pt x="122392" y="222521"/>
                  <a:pt x="114493" y="223838"/>
                  <a:pt x="107911" y="219888"/>
                </a:cubicBezTo>
                <a:cubicBezTo>
                  <a:pt x="102645" y="217255"/>
                  <a:pt x="100012" y="213304"/>
                  <a:pt x="100012" y="209354"/>
                </a:cubicBezTo>
                <a:cubicBezTo>
                  <a:pt x="77632" y="194871"/>
                  <a:pt x="61834" y="173804"/>
                  <a:pt x="56568" y="150103"/>
                </a:cubicBezTo>
                <a:cubicBezTo>
                  <a:pt x="49986" y="147470"/>
                  <a:pt x="46037" y="142203"/>
                  <a:pt x="46037" y="135620"/>
                </a:cubicBezTo>
                <a:cubicBezTo>
                  <a:pt x="46037" y="102702"/>
                  <a:pt x="46037" y="102702"/>
                  <a:pt x="46037" y="102702"/>
                </a:cubicBezTo>
                <a:cubicBezTo>
                  <a:pt x="46037" y="97435"/>
                  <a:pt x="48670" y="92169"/>
                  <a:pt x="53936" y="89535"/>
                </a:cubicBezTo>
                <a:cubicBezTo>
                  <a:pt x="59201" y="39501"/>
                  <a:pt x="102645" y="0"/>
                  <a:pt x="153987" y="0"/>
                </a:cubicBezTo>
                <a:close/>
              </a:path>
            </a:pathLst>
          </a:custGeom>
          <a:solidFill>
            <a:schemeClr val="bg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endParaRPr>
          </a:p>
        </p:txBody>
      </p:sp>
      <p:sp>
        <p:nvSpPr>
          <p:cNvPr id="19" name="文本框 18"/>
          <p:cNvSpPr txBox="1"/>
          <p:nvPr/>
        </p:nvSpPr>
        <p:spPr>
          <a:xfrm>
            <a:off x="6433185" y="3117215"/>
            <a:ext cx="2070735" cy="838835"/>
          </a:xfrm>
          <a:prstGeom prst="rect">
            <a:avLst/>
          </a:prstGeom>
          <a:noFill/>
          <a:effectLst>
            <a:outerShdw blurRad="38100" dist="12700" dir="2700000" algn="tl" rotWithShape="0">
              <a:prstClr val="black">
                <a:alpha val="40000"/>
              </a:prstClr>
            </a:outerShdw>
          </a:effectLst>
        </p:spPr>
        <p:txBody>
          <a:bodyPr wrap="none" lIns="0" tIns="0" rIns="0" bIns="0" rtlCol="0">
            <a:spAutoFit/>
          </a:bodyPr>
          <a:lstStyle/>
          <a:p>
            <a:pPr algn="ctr">
              <a:lnSpc>
                <a:spcPct val="130000"/>
              </a:lnSpc>
            </a:pPr>
            <a:r>
              <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时间</a:t>
            </a:r>
            <a:endParaRPr lang="zh-CN" altLang="en-US">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提前进、撤展优先；</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a:p>
            <a:pPr algn="ctr">
              <a:lnSpc>
                <a:spcPct val="130000"/>
              </a:lnSpc>
            </a:pPr>
            <a:r>
              <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rPr>
              <a:t>现场问题5分钟内工作人员到场</a:t>
            </a:r>
            <a:endParaRPr lang="zh-CN" altLang="en-US" sz="1200">
              <a:solidFill>
                <a:schemeClr val="tx1">
                  <a:lumMod val="65000"/>
                  <a:lumOff val="35000"/>
                </a:schemeClr>
              </a:solidFill>
              <a:latin typeface="微软雅黑" panose="020B0503020204020204" charset="-122"/>
              <a:ea typeface="微软雅黑" panose="020B0503020204020204" charset="-122"/>
              <a:cs typeface="Impact" panose="020B0806030902050204" pitchFamily="34" charset="0"/>
            </a:endParaRPr>
          </a:p>
        </p:txBody>
      </p:sp>
      <p:sp>
        <p:nvSpPr>
          <p:cNvPr id="38" name="Freeform 13"/>
          <p:cNvSpPr>
            <a:spLocks noEditPoints="1"/>
          </p:cNvSpPr>
          <p:nvPr/>
        </p:nvSpPr>
        <p:spPr bwMode="auto">
          <a:xfrm>
            <a:off x="7256145" y="2548890"/>
            <a:ext cx="462280" cy="497840"/>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D6A859"/>
          </a:solidFill>
          <a:ln>
            <a:noFill/>
          </a:ln>
          <a:effectLst>
            <a:outerShdw blurRad="38100" dist="127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p>
        </p:txBody>
      </p:sp>
      <p:cxnSp>
        <p:nvCxnSpPr>
          <p:cNvPr id="26" name="直接连接符 25"/>
          <p:cNvCxnSpPr/>
          <p:nvPr/>
        </p:nvCxnSpPr>
        <p:spPr>
          <a:xfrm flipV="1">
            <a:off x="4912995" y="2589530"/>
            <a:ext cx="1270" cy="3622675"/>
          </a:xfrm>
          <a:prstGeom prst="line">
            <a:avLst/>
          </a:prstGeom>
          <a:ln>
            <a:solidFill>
              <a:srgbClr val="1D4991">
                <a:alpha val="50000"/>
              </a:srgbClr>
            </a:solidFill>
          </a:ln>
          <a:effectLst>
            <a:outerShdw blurRad="381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5375910" y="1427480"/>
            <a:ext cx="3833495" cy="294640"/>
          </a:xfrm>
          <a:prstGeom prst="rect">
            <a:avLst/>
          </a:prstGeom>
          <a:noFill/>
          <a:effectLst/>
        </p:spPr>
        <p:txBody>
          <a:bodyPr wrap="none" lIns="0" tIns="0" rIns="0" bIns="0" rtlCol="0">
            <a:spAutoFit/>
          </a:bodyPr>
          <a:lstStyle/>
          <a:p>
            <a:pPr algn="l">
              <a:lnSpc>
                <a:spcPct val="120000"/>
              </a:lnSpc>
            </a:pP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我们的体验，一应俱全</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  </a:t>
            </a:r>
            <a:r>
              <a:rPr lang="en-US" altLang="zh-CN" sz="1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a:t>
            </a:r>
            <a:r>
              <a:rPr lang="zh-CN" altLang="en-US" sz="1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全方位增值服务</a:t>
            </a:r>
            <a:r>
              <a:rPr lang="en-US" altLang="zh-CN" sz="1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 </a:t>
            </a:r>
            <a:endParaRPr lang="en-US" altLang="zh-CN" sz="14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39" name="等腰三角形 38"/>
          <p:cNvSpPr/>
          <p:nvPr/>
        </p:nvSpPr>
        <p:spPr>
          <a:xfrm rot="10800000">
            <a:off x="553720" y="1922780"/>
            <a:ext cx="374015" cy="210820"/>
          </a:xfrm>
          <a:prstGeom prst="triangle">
            <a:avLst/>
          </a:prstGeom>
          <a:solidFill>
            <a:schemeClr val="tx2">
              <a:lumMod val="25000"/>
              <a:lumOff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0" name="等腰三角形 39"/>
          <p:cNvSpPr/>
          <p:nvPr/>
        </p:nvSpPr>
        <p:spPr>
          <a:xfrm rot="10800000">
            <a:off x="5389245" y="1922780"/>
            <a:ext cx="374015" cy="210820"/>
          </a:xfrm>
          <a:prstGeom prst="triangle">
            <a:avLst/>
          </a:prstGeom>
          <a:solidFill>
            <a:schemeClr val="tx2">
              <a:lumMod val="25000"/>
              <a:lumOff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Freeform 116"/>
          <p:cNvSpPr>
            <a:spLocks noEditPoints="1"/>
          </p:cNvSpPr>
          <p:nvPr/>
        </p:nvSpPr>
        <p:spPr bwMode="auto">
          <a:xfrm>
            <a:off x="9962515" y="2600325"/>
            <a:ext cx="480695" cy="388620"/>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rgbClr val="D6A859"/>
          </a:solidFill>
          <a:ln w="9525">
            <a:noFill/>
            <a:round/>
          </a:ln>
          <a:effectLst>
            <a:outerShdw blurRad="38100" dist="12700" dir="2700000" algn="tl" rotWithShape="0">
              <a:prstClr val="black">
                <a:alpha val="40000"/>
              </a:prstClr>
            </a:outerShdw>
          </a:effectLst>
        </p:spPr>
        <p:txBody>
          <a:bodyPr vert="horz" wrap="square" lIns="91440" tIns="45720" rIns="91440" bIns="45720" numCol="1" anchor="t" anchorCtr="0" compatLnSpc="1"/>
          <a:lstStyle/>
          <a:p>
            <a:pPr defTabSz="914400"/>
            <a:endParaRPr lang="en-US" sz="1355" dirty="0">
              <a:solidFill>
                <a:srgbClr val="656D78"/>
              </a:solidFill>
              <a:latin typeface="微软雅黑" panose="020B0503020204020204" charset="-122"/>
            </a:endParaRPr>
          </a:p>
        </p:txBody>
      </p:sp>
      <p:sp>
        <p:nvSpPr>
          <p:cNvPr id="10" name="椭圆 22"/>
          <p:cNvSpPr/>
          <p:nvPr/>
        </p:nvSpPr>
        <p:spPr>
          <a:xfrm>
            <a:off x="10728325" y="4729480"/>
            <a:ext cx="384810" cy="425450"/>
          </a:xfrm>
          <a:custGeom>
            <a:avLst/>
            <a:gdLst>
              <a:gd name="connsiteX0" fmla="*/ 89804 w 306388"/>
              <a:gd name="connsiteY0" fmla="*/ 211138 h 338138"/>
              <a:gd name="connsiteX1" fmla="*/ 125461 w 306388"/>
              <a:gd name="connsiteY1" fmla="*/ 283898 h 338138"/>
              <a:gd name="connsiteX2" fmla="*/ 142629 w 306388"/>
              <a:gd name="connsiteY2" fmla="*/ 234951 h 338138"/>
              <a:gd name="connsiteX3" fmla="*/ 153194 w 306388"/>
              <a:gd name="connsiteY3" fmla="*/ 236273 h 338138"/>
              <a:gd name="connsiteX4" fmla="*/ 163759 w 306388"/>
              <a:gd name="connsiteY4" fmla="*/ 234951 h 338138"/>
              <a:gd name="connsiteX5" fmla="*/ 180928 w 306388"/>
              <a:gd name="connsiteY5" fmla="*/ 281253 h 338138"/>
              <a:gd name="connsiteX6" fmla="*/ 213944 w 306388"/>
              <a:gd name="connsiteY6" fmla="*/ 211138 h 338138"/>
              <a:gd name="connsiteX7" fmla="*/ 265448 w 306388"/>
              <a:gd name="connsiteY7" fmla="*/ 234951 h 338138"/>
              <a:gd name="connsiteX8" fmla="*/ 306388 w 306388"/>
              <a:gd name="connsiteY8" fmla="*/ 293159 h 338138"/>
              <a:gd name="connsiteX9" fmla="*/ 306388 w 306388"/>
              <a:gd name="connsiteY9" fmla="*/ 338138 h 338138"/>
              <a:gd name="connsiteX10" fmla="*/ 0 w 306388"/>
              <a:gd name="connsiteY10" fmla="*/ 338138 h 338138"/>
              <a:gd name="connsiteX11" fmla="*/ 0 w 306388"/>
              <a:gd name="connsiteY11" fmla="*/ 293159 h 338138"/>
              <a:gd name="connsiteX12" fmla="*/ 40940 w 306388"/>
              <a:gd name="connsiteY12" fmla="*/ 234951 h 338138"/>
              <a:gd name="connsiteX13" fmla="*/ 89804 w 306388"/>
              <a:gd name="connsiteY13" fmla="*/ 211138 h 338138"/>
              <a:gd name="connsiteX14" fmla="*/ 153194 w 306388"/>
              <a:gd name="connsiteY14" fmla="*/ 11113 h 338138"/>
              <a:gd name="connsiteX15" fmla="*/ 63500 w 306388"/>
              <a:gd name="connsiteY15" fmla="*/ 86287 h 338138"/>
              <a:gd name="connsiteX16" fmla="*/ 64819 w 306388"/>
              <a:gd name="connsiteY16" fmla="*/ 87606 h 338138"/>
              <a:gd name="connsiteX17" fmla="*/ 67457 w 306388"/>
              <a:gd name="connsiteY17" fmla="*/ 88925 h 338138"/>
              <a:gd name="connsiteX18" fmla="*/ 74052 w 306388"/>
              <a:gd name="connsiteY18" fmla="*/ 96838 h 338138"/>
              <a:gd name="connsiteX19" fmla="*/ 153194 w 306388"/>
              <a:gd name="connsiteY19" fmla="*/ 30896 h 338138"/>
              <a:gd name="connsiteX20" fmla="*/ 231017 w 306388"/>
              <a:gd name="connsiteY20" fmla="*/ 96838 h 338138"/>
              <a:gd name="connsiteX21" fmla="*/ 242888 w 306388"/>
              <a:gd name="connsiteY21" fmla="*/ 87606 h 338138"/>
              <a:gd name="connsiteX22" fmla="*/ 153194 w 306388"/>
              <a:gd name="connsiteY22" fmla="*/ 11113 h 338138"/>
              <a:gd name="connsiteX23" fmla="*/ 153987 w 306388"/>
              <a:gd name="connsiteY23" fmla="*/ 0 h 338138"/>
              <a:gd name="connsiteX24" fmla="*/ 254038 w 306388"/>
              <a:gd name="connsiteY24" fmla="*/ 89535 h 338138"/>
              <a:gd name="connsiteX25" fmla="*/ 261937 w 306388"/>
              <a:gd name="connsiteY25" fmla="*/ 102702 h 338138"/>
              <a:gd name="connsiteX26" fmla="*/ 261937 w 306388"/>
              <a:gd name="connsiteY26" fmla="*/ 135620 h 338138"/>
              <a:gd name="connsiteX27" fmla="*/ 246140 w 306388"/>
              <a:gd name="connsiteY27" fmla="*/ 150103 h 338138"/>
              <a:gd name="connsiteX28" fmla="*/ 230342 w 306388"/>
              <a:gd name="connsiteY28" fmla="*/ 135620 h 338138"/>
              <a:gd name="connsiteX29" fmla="*/ 230342 w 306388"/>
              <a:gd name="connsiteY29" fmla="*/ 127719 h 338138"/>
              <a:gd name="connsiteX30" fmla="*/ 153987 w 306388"/>
              <a:gd name="connsiteY30" fmla="*/ 210671 h 338138"/>
              <a:gd name="connsiteX31" fmla="*/ 77632 w 306388"/>
              <a:gd name="connsiteY31" fmla="*/ 127719 h 338138"/>
              <a:gd name="connsiteX32" fmla="*/ 77632 w 306388"/>
              <a:gd name="connsiteY32" fmla="*/ 135620 h 338138"/>
              <a:gd name="connsiteX33" fmla="*/ 65784 w 306388"/>
              <a:gd name="connsiteY33" fmla="*/ 150103 h 338138"/>
              <a:gd name="connsiteX34" fmla="*/ 105278 w 306388"/>
              <a:gd name="connsiteY34" fmla="*/ 201454 h 338138"/>
              <a:gd name="connsiteX35" fmla="*/ 117126 w 306388"/>
              <a:gd name="connsiteY35" fmla="*/ 202771 h 338138"/>
              <a:gd name="connsiteX36" fmla="*/ 125025 w 306388"/>
              <a:gd name="connsiteY36" fmla="*/ 218571 h 338138"/>
              <a:gd name="connsiteX37" fmla="*/ 107911 w 306388"/>
              <a:gd name="connsiteY37" fmla="*/ 219888 h 338138"/>
              <a:gd name="connsiteX38" fmla="*/ 100012 w 306388"/>
              <a:gd name="connsiteY38" fmla="*/ 209354 h 338138"/>
              <a:gd name="connsiteX39" fmla="*/ 56568 w 306388"/>
              <a:gd name="connsiteY39" fmla="*/ 150103 h 338138"/>
              <a:gd name="connsiteX40" fmla="*/ 46037 w 306388"/>
              <a:gd name="connsiteY40" fmla="*/ 135620 h 338138"/>
              <a:gd name="connsiteX41" fmla="*/ 46037 w 306388"/>
              <a:gd name="connsiteY41" fmla="*/ 102702 h 338138"/>
              <a:gd name="connsiteX42" fmla="*/ 53936 w 306388"/>
              <a:gd name="connsiteY42" fmla="*/ 89535 h 338138"/>
              <a:gd name="connsiteX43" fmla="*/ 153987 w 30638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6388" h="338138">
                <a:moveTo>
                  <a:pt x="89804" y="211138"/>
                </a:moveTo>
                <a:cubicBezTo>
                  <a:pt x="125461" y="283898"/>
                  <a:pt x="125461" y="283898"/>
                  <a:pt x="125461" y="283898"/>
                </a:cubicBezTo>
                <a:cubicBezTo>
                  <a:pt x="142629" y="234951"/>
                  <a:pt x="142629" y="234951"/>
                  <a:pt x="142629" y="234951"/>
                </a:cubicBezTo>
                <a:cubicBezTo>
                  <a:pt x="146591" y="236273"/>
                  <a:pt x="149232" y="236273"/>
                  <a:pt x="153194" y="236273"/>
                </a:cubicBezTo>
                <a:cubicBezTo>
                  <a:pt x="157156" y="236273"/>
                  <a:pt x="159797" y="236273"/>
                  <a:pt x="163759" y="234951"/>
                </a:cubicBezTo>
                <a:cubicBezTo>
                  <a:pt x="180928" y="281253"/>
                  <a:pt x="180928" y="281253"/>
                  <a:pt x="180928" y="281253"/>
                </a:cubicBezTo>
                <a:cubicBezTo>
                  <a:pt x="213944" y="211138"/>
                  <a:pt x="213944" y="211138"/>
                  <a:pt x="213944" y="211138"/>
                </a:cubicBezTo>
                <a:cubicBezTo>
                  <a:pt x="265448" y="234951"/>
                  <a:pt x="265448" y="234951"/>
                  <a:pt x="265448" y="234951"/>
                </a:cubicBezTo>
                <a:cubicBezTo>
                  <a:pt x="287899" y="245534"/>
                  <a:pt x="306388" y="271992"/>
                  <a:pt x="306388" y="293159"/>
                </a:cubicBezTo>
                <a:cubicBezTo>
                  <a:pt x="306388" y="338138"/>
                  <a:pt x="306388" y="338138"/>
                  <a:pt x="306388" y="338138"/>
                </a:cubicBezTo>
                <a:cubicBezTo>
                  <a:pt x="0" y="338138"/>
                  <a:pt x="0" y="338138"/>
                  <a:pt x="0" y="338138"/>
                </a:cubicBezTo>
                <a:cubicBezTo>
                  <a:pt x="0" y="293159"/>
                  <a:pt x="0" y="293159"/>
                  <a:pt x="0" y="293159"/>
                </a:cubicBezTo>
                <a:cubicBezTo>
                  <a:pt x="0" y="271992"/>
                  <a:pt x="18489" y="245534"/>
                  <a:pt x="40940" y="234951"/>
                </a:cubicBezTo>
                <a:cubicBezTo>
                  <a:pt x="89804" y="211138"/>
                  <a:pt x="89804" y="211138"/>
                  <a:pt x="89804" y="211138"/>
                </a:cubicBezTo>
                <a:close/>
                <a:moveTo>
                  <a:pt x="153194" y="11113"/>
                </a:moveTo>
                <a:cubicBezTo>
                  <a:pt x="108347" y="11113"/>
                  <a:pt x="70095" y="44084"/>
                  <a:pt x="63500" y="86287"/>
                </a:cubicBezTo>
                <a:cubicBezTo>
                  <a:pt x="63500" y="86287"/>
                  <a:pt x="63500" y="86287"/>
                  <a:pt x="64819" y="87606"/>
                </a:cubicBezTo>
                <a:cubicBezTo>
                  <a:pt x="66138" y="87606"/>
                  <a:pt x="66138" y="87606"/>
                  <a:pt x="67457" y="88925"/>
                </a:cubicBezTo>
                <a:cubicBezTo>
                  <a:pt x="70095" y="90244"/>
                  <a:pt x="72733" y="92881"/>
                  <a:pt x="74052" y="96838"/>
                </a:cubicBezTo>
                <a:cubicBezTo>
                  <a:pt x="79329" y="53316"/>
                  <a:pt x="112304" y="30896"/>
                  <a:pt x="153194" y="30896"/>
                </a:cubicBezTo>
                <a:cubicBezTo>
                  <a:pt x="194084" y="30896"/>
                  <a:pt x="227060" y="53316"/>
                  <a:pt x="231017" y="96838"/>
                </a:cubicBezTo>
                <a:cubicBezTo>
                  <a:pt x="233655" y="91563"/>
                  <a:pt x="238931" y="88925"/>
                  <a:pt x="242888" y="87606"/>
                </a:cubicBezTo>
                <a:cubicBezTo>
                  <a:pt x="236293" y="44084"/>
                  <a:pt x="199360" y="11113"/>
                  <a:pt x="153194" y="11113"/>
                </a:cubicBezTo>
                <a:close/>
                <a:moveTo>
                  <a:pt x="153987" y="0"/>
                </a:moveTo>
                <a:cubicBezTo>
                  <a:pt x="205329" y="0"/>
                  <a:pt x="248773" y="39501"/>
                  <a:pt x="254038" y="89535"/>
                </a:cubicBezTo>
                <a:cubicBezTo>
                  <a:pt x="259304" y="92169"/>
                  <a:pt x="261937" y="97435"/>
                  <a:pt x="261937" y="102702"/>
                </a:cubicBezTo>
                <a:cubicBezTo>
                  <a:pt x="261937" y="135620"/>
                  <a:pt x="261937" y="135620"/>
                  <a:pt x="261937" y="135620"/>
                </a:cubicBezTo>
                <a:cubicBezTo>
                  <a:pt x="261937" y="143520"/>
                  <a:pt x="255355" y="150103"/>
                  <a:pt x="246140" y="150103"/>
                </a:cubicBezTo>
                <a:cubicBezTo>
                  <a:pt x="236924" y="150103"/>
                  <a:pt x="230342" y="143520"/>
                  <a:pt x="230342" y="135620"/>
                </a:cubicBezTo>
                <a:cubicBezTo>
                  <a:pt x="230342" y="127719"/>
                  <a:pt x="230342" y="127719"/>
                  <a:pt x="230342" y="127719"/>
                </a:cubicBezTo>
                <a:cubicBezTo>
                  <a:pt x="222443" y="171170"/>
                  <a:pt x="190848" y="210671"/>
                  <a:pt x="153987" y="210671"/>
                </a:cubicBezTo>
                <a:cubicBezTo>
                  <a:pt x="117126" y="210671"/>
                  <a:pt x="85531" y="171170"/>
                  <a:pt x="77632" y="127719"/>
                </a:cubicBezTo>
                <a:cubicBezTo>
                  <a:pt x="77632" y="135620"/>
                  <a:pt x="77632" y="135620"/>
                  <a:pt x="77632" y="135620"/>
                </a:cubicBezTo>
                <a:cubicBezTo>
                  <a:pt x="77632" y="142203"/>
                  <a:pt x="72367" y="147470"/>
                  <a:pt x="65784" y="150103"/>
                </a:cubicBezTo>
                <a:cubicBezTo>
                  <a:pt x="72367" y="171170"/>
                  <a:pt x="86848" y="189604"/>
                  <a:pt x="105278" y="201454"/>
                </a:cubicBezTo>
                <a:cubicBezTo>
                  <a:pt x="109227" y="200138"/>
                  <a:pt x="113177" y="200138"/>
                  <a:pt x="117126" y="202771"/>
                </a:cubicBezTo>
                <a:cubicBezTo>
                  <a:pt x="125025" y="206721"/>
                  <a:pt x="127658" y="213304"/>
                  <a:pt x="125025" y="218571"/>
                </a:cubicBezTo>
                <a:cubicBezTo>
                  <a:pt x="122392" y="222521"/>
                  <a:pt x="114493" y="223838"/>
                  <a:pt x="107911" y="219888"/>
                </a:cubicBezTo>
                <a:cubicBezTo>
                  <a:pt x="102645" y="217255"/>
                  <a:pt x="100012" y="213304"/>
                  <a:pt x="100012" y="209354"/>
                </a:cubicBezTo>
                <a:cubicBezTo>
                  <a:pt x="77632" y="194871"/>
                  <a:pt x="61834" y="173804"/>
                  <a:pt x="56568" y="150103"/>
                </a:cubicBezTo>
                <a:cubicBezTo>
                  <a:pt x="49986" y="147470"/>
                  <a:pt x="46037" y="142203"/>
                  <a:pt x="46037" y="135620"/>
                </a:cubicBezTo>
                <a:cubicBezTo>
                  <a:pt x="46037" y="102702"/>
                  <a:pt x="46037" y="102702"/>
                  <a:pt x="46037" y="102702"/>
                </a:cubicBezTo>
                <a:cubicBezTo>
                  <a:pt x="46037" y="97435"/>
                  <a:pt x="48670" y="92169"/>
                  <a:pt x="53936" y="89535"/>
                </a:cubicBezTo>
                <a:cubicBezTo>
                  <a:pt x="59201" y="39501"/>
                  <a:pt x="102645" y="0"/>
                  <a:pt x="153987" y="0"/>
                </a:cubicBezTo>
                <a:close/>
              </a:path>
            </a:pathLst>
          </a:custGeom>
          <a:solidFill>
            <a:srgbClr val="D6A859"/>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endParaRPr>
          </a:p>
        </p:txBody>
      </p:sp>
      <p:cxnSp>
        <p:nvCxnSpPr>
          <p:cNvPr id="12" name="直接连接符 11"/>
          <p:cNvCxnSpPr/>
          <p:nvPr/>
        </p:nvCxnSpPr>
        <p:spPr>
          <a:xfrm flipV="1">
            <a:off x="10838180" y="0"/>
            <a:ext cx="0" cy="930275"/>
          </a:xfrm>
          <a:prstGeom prst="line">
            <a:avLst/>
          </a:prstGeom>
          <a:ln w="57150">
            <a:solidFill>
              <a:srgbClr val="D6A859"/>
            </a:solidFill>
          </a:ln>
          <a:effectLst>
            <a:outerShdw blurRad="127000" dist="38100" dir="2700000" algn="tl" rotWithShape="0">
              <a:srgbClr val="1D4991">
                <a:alpha val="25000"/>
              </a:srgbClr>
            </a:outerShdw>
          </a:effectLst>
        </p:spPr>
        <p:style>
          <a:lnRef idx="1">
            <a:schemeClr val="accent1"/>
          </a:lnRef>
          <a:fillRef idx="0">
            <a:schemeClr val="accent1"/>
          </a:fillRef>
          <a:effectRef idx="0">
            <a:schemeClr val="accent1"/>
          </a:effectRef>
          <a:fontRef idx="minor">
            <a:schemeClr val="tx1"/>
          </a:fontRef>
        </p:style>
      </p:cxnSp>
      <p:sp>
        <p:nvSpPr>
          <p:cNvPr id="21" name="椭圆 12"/>
          <p:cNvSpPr/>
          <p:nvPr/>
        </p:nvSpPr>
        <p:spPr>
          <a:xfrm>
            <a:off x="8503920" y="4751705"/>
            <a:ext cx="548640" cy="40767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endParaRPr>
          </a:p>
        </p:txBody>
      </p:sp>
      <p:sp>
        <p:nvSpPr>
          <p:cNvPr id="22" name="椭圆 12"/>
          <p:cNvSpPr/>
          <p:nvPr/>
        </p:nvSpPr>
        <p:spPr>
          <a:xfrm>
            <a:off x="8503920" y="4751705"/>
            <a:ext cx="548640" cy="40767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rgbClr val="D6A859"/>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endParaRPr>
          </a:p>
        </p:txBody>
      </p:sp>
      <p:pic>
        <p:nvPicPr>
          <p:cNvPr id="23" name="图片 22" descr="微信图片_2025-08-22_152735_519"/>
          <p:cNvPicPr>
            <a:picLocks noChangeAspect="1"/>
          </p:cNvPicPr>
          <p:nvPr/>
        </p:nvPicPr>
        <p:blipFill>
          <a:blip r:embed="rId2"/>
          <a:stretch>
            <a:fillRect/>
          </a:stretch>
        </p:blipFill>
        <p:spPr>
          <a:xfrm>
            <a:off x="6118225" y="4681855"/>
            <a:ext cx="680085" cy="533400"/>
          </a:xfrm>
          <a:prstGeom prst="rect">
            <a:avLst/>
          </a:prstGeom>
        </p:spPr>
      </p:pic>
    </p:spTree>
    <p:custDataLst>
      <p:tags r:id="rId3"/>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00445" y="0"/>
            <a:ext cx="6090920" cy="6857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15"/>
          <p:cNvPicPr>
            <a:picLocks noChangeAspect="1"/>
          </p:cNvPicPr>
          <p:nvPr/>
        </p:nvPicPr>
        <p:blipFill>
          <a:blip r:embed="rId1"/>
          <a:srcRect t="651" r="35564"/>
          <a:stretch>
            <a:fillRect/>
          </a:stretch>
        </p:blipFill>
        <p:spPr>
          <a:xfrm>
            <a:off x="0" y="1236345"/>
            <a:ext cx="6101080" cy="5621655"/>
          </a:xfrm>
          <a:prstGeom prst="rect">
            <a:avLst/>
          </a:prstGeom>
          <a:effectLst>
            <a:outerShdw blurRad="190500" dist="63500" dir="16200000" rotWithShape="0">
              <a:prstClr val="black">
                <a:alpha val="25000"/>
              </a:prstClr>
            </a:outerShdw>
          </a:effectLst>
        </p:spPr>
      </p:pic>
      <p:sp>
        <p:nvSpPr>
          <p:cNvPr id="20" name="矩形 19"/>
          <p:cNvSpPr/>
          <p:nvPr/>
        </p:nvSpPr>
        <p:spPr>
          <a:xfrm>
            <a:off x="-635" y="635"/>
            <a:ext cx="6101080" cy="6856730"/>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 name="文本框 2"/>
          <p:cNvSpPr txBox="1"/>
          <p:nvPr/>
        </p:nvSpPr>
        <p:spPr>
          <a:xfrm>
            <a:off x="2644140" y="846455"/>
            <a:ext cx="812800" cy="593725"/>
          </a:xfrm>
          <a:prstGeom prst="rect">
            <a:avLst/>
          </a:prstGeom>
          <a:noFill/>
        </p:spPr>
        <p:txBody>
          <a:bodyPr wrap="none" lIns="0" tIns="0" rIns="0" bIns="0" rtlCol="0">
            <a:spAutoFit/>
          </a:bodyPr>
          <a:lstStyle/>
          <a:p>
            <a:pPr algn="ctr">
              <a:lnSpc>
                <a:spcPct val="110000"/>
              </a:lnSpc>
            </a:pPr>
            <a:r>
              <a:rPr lang="zh-CN" altLang="en-US" sz="1600" b="1" dirty="0">
                <a:solidFill>
                  <a:srgbClr val="D6A859"/>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公司资质</a:t>
            </a:r>
            <a:endParaRPr lang="zh-CN" altLang="en-US" sz="1600" b="1" dirty="0">
              <a:solidFill>
                <a:srgbClr val="D6A859"/>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50000"/>
              </a:lnSpc>
            </a:pPr>
            <a:endParaRPr lang="zh-CN" altLang="en-US" sz="1600" b="1" dirty="0">
              <a:solidFill>
                <a:srgbClr val="D6A859"/>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9" name="文本框 8"/>
          <p:cNvSpPr txBox="1"/>
          <p:nvPr/>
        </p:nvSpPr>
        <p:spPr>
          <a:xfrm>
            <a:off x="795973" y="4263390"/>
            <a:ext cx="1651000" cy="168910"/>
          </a:xfrm>
          <a:prstGeom prst="rect">
            <a:avLst/>
          </a:prstGeom>
          <a:noFill/>
        </p:spPr>
        <p:txBody>
          <a:bodyPr wrap="none" lIns="0" tIns="0" rIns="0" bIns="0" rtlCol="0">
            <a:spAutoFit/>
          </a:bodyPr>
          <a:lstStyle/>
          <a:p>
            <a:pPr algn="ctr">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广东省“守合同重信用”企业</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1" name="文本框 10"/>
          <p:cNvSpPr txBox="1"/>
          <p:nvPr/>
        </p:nvSpPr>
        <p:spPr>
          <a:xfrm>
            <a:off x="795973" y="5695950"/>
            <a:ext cx="1270000" cy="168910"/>
          </a:xfrm>
          <a:prstGeom prst="rect">
            <a:avLst/>
          </a:prstGeom>
          <a:noFill/>
        </p:spPr>
        <p:txBody>
          <a:bodyPr wrap="none" lIns="0" tIns="0" rIns="0" bIns="0" rtlCol="0">
            <a:spAutoFit/>
          </a:bodyPr>
          <a:lstStyle/>
          <a:p>
            <a:pPr algn="ctr">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中国绿色展览联盟成员</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4" name="文本框 13"/>
          <p:cNvSpPr txBox="1"/>
          <p:nvPr/>
        </p:nvSpPr>
        <p:spPr>
          <a:xfrm>
            <a:off x="3317558" y="4258310"/>
            <a:ext cx="1781175" cy="168910"/>
          </a:xfrm>
          <a:prstGeom prst="rect">
            <a:avLst/>
          </a:prstGeom>
          <a:noFill/>
        </p:spPr>
        <p:txBody>
          <a:bodyPr wrap="none" lIns="0" tIns="0" rIns="0" bIns="0" rtlCol="0">
            <a:spAutoFit/>
          </a:bodyPr>
          <a:lstStyle/>
          <a:p>
            <a:pPr algn="l">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通过ISO9001质量管理体系认证</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6" name="文本框 15"/>
          <p:cNvSpPr txBox="1"/>
          <p:nvPr/>
        </p:nvSpPr>
        <p:spPr>
          <a:xfrm>
            <a:off x="3317875" y="4621530"/>
            <a:ext cx="1855470" cy="168910"/>
          </a:xfrm>
          <a:prstGeom prst="rect">
            <a:avLst/>
          </a:prstGeom>
          <a:noFill/>
        </p:spPr>
        <p:txBody>
          <a:bodyPr wrap="none" lIns="0" tIns="0" rIns="0" bIns="0" rtlCol="0">
            <a:spAutoFit/>
          </a:bodyPr>
          <a:lstStyle/>
          <a:p>
            <a:pPr algn="l">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通过ISO14001环境管理体系认证</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9" name="文本框 18"/>
          <p:cNvSpPr txBox="1"/>
          <p:nvPr/>
        </p:nvSpPr>
        <p:spPr>
          <a:xfrm>
            <a:off x="795973" y="4979670"/>
            <a:ext cx="1651000" cy="168910"/>
          </a:xfrm>
          <a:prstGeom prst="rect">
            <a:avLst/>
          </a:prstGeom>
          <a:noFill/>
        </p:spPr>
        <p:txBody>
          <a:bodyPr wrap="none" lIns="0" tIns="0" rIns="0" bIns="0" rtlCol="0">
            <a:spAutoFit/>
          </a:bodyPr>
          <a:lstStyle/>
          <a:p>
            <a:pPr algn="ctr">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上海市会展行业协会会员单位</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1" name="文本框 20"/>
          <p:cNvSpPr txBox="1"/>
          <p:nvPr/>
        </p:nvSpPr>
        <p:spPr>
          <a:xfrm>
            <a:off x="795973" y="5337810"/>
            <a:ext cx="1778000" cy="168910"/>
          </a:xfrm>
          <a:prstGeom prst="rect">
            <a:avLst/>
          </a:prstGeom>
          <a:noFill/>
        </p:spPr>
        <p:txBody>
          <a:bodyPr wrap="none" lIns="0" tIns="0" rIns="0" bIns="0" rtlCol="0">
            <a:spAutoFit/>
          </a:bodyPr>
          <a:lstStyle/>
          <a:p>
            <a:pPr algn="ctr">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广州市会展业行业协会理事单位</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2" name="文本框 21"/>
          <p:cNvSpPr txBox="1"/>
          <p:nvPr/>
        </p:nvSpPr>
        <p:spPr>
          <a:xfrm>
            <a:off x="2059940" y="2526665"/>
            <a:ext cx="1981200" cy="202565"/>
          </a:xfrm>
          <a:prstGeom prst="rect">
            <a:avLst/>
          </a:prstGeom>
          <a:noFill/>
        </p:spPr>
        <p:txBody>
          <a:bodyPr wrap="none" lIns="0" tIns="0" rIns="0" bIns="0" rtlCol="0">
            <a:spAutoFit/>
          </a:bodyPr>
          <a:lstStyle/>
          <a:p>
            <a:pPr algn="ctr">
              <a:lnSpc>
                <a:spcPct val="110000"/>
              </a:lnSpc>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广交会特装施工资质认证单位</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3" name="文本框 22"/>
          <p:cNvSpPr txBox="1"/>
          <p:nvPr/>
        </p:nvSpPr>
        <p:spPr>
          <a:xfrm>
            <a:off x="3317875" y="5337810"/>
            <a:ext cx="2192020" cy="168910"/>
          </a:xfrm>
          <a:prstGeom prst="rect">
            <a:avLst/>
          </a:prstGeom>
          <a:noFill/>
        </p:spPr>
        <p:txBody>
          <a:bodyPr wrap="none" lIns="0" tIns="0" rIns="0" bIns="0" rtlCol="0">
            <a:spAutoFit/>
          </a:bodyPr>
          <a:lstStyle/>
          <a:p>
            <a:pPr algn="l">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建筑装修装饰工程专业承包资质(二级)  </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4" name="文本框 23"/>
          <p:cNvSpPr txBox="1"/>
          <p:nvPr/>
        </p:nvSpPr>
        <p:spPr>
          <a:xfrm>
            <a:off x="3317875" y="5696585"/>
            <a:ext cx="1905000" cy="168910"/>
          </a:xfrm>
          <a:prstGeom prst="rect">
            <a:avLst/>
          </a:prstGeom>
          <a:noFill/>
        </p:spPr>
        <p:txBody>
          <a:bodyPr wrap="none" lIns="0" tIns="0" rIns="0" bIns="0" rtlCol="0">
            <a:spAutoFit/>
          </a:bodyPr>
          <a:lstStyle/>
          <a:p>
            <a:pPr algn="l">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建筑工程施工总承包资质（三级）</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5" name="文本框 24"/>
          <p:cNvSpPr txBox="1"/>
          <p:nvPr/>
        </p:nvSpPr>
        <p:spPr>
          <a:xfrm>
            <a:off x="725805" y="3274060"/>
            <a:ext cx="4649470" cy="405130"/>
          </a:xfrm>
          <a:prstGeom prst="rect">
            <a:avLst/>
          </a:prstGeom>
          <a:noFill/>
        </p:spPr>
        <p:txBody>
          <a:bodyPr wrap="none" lIns="0" tIns="0" rIns="0" bIns="0" rtlCol="0">
            <a:spAutoFit/>
          </a:bodyPr>
          <a:lstStyle/>
          <a:p>
            <a:pPr algn="ctr">
              <a:lnSpc>
                <a:spcPct val="110000"/>
              </a:lnSpc>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“华鼎奖”——2019年第十五届中国国际建筑装饰及设计艺术博览会</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2018-2019年度中国展览展示设计50强机构</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6" name="文本框 25"/>
          <p:cNvSpPr txBox="1"/>
          <p:nvPr/>
        </p:nvSpPr>
        <p:spPr>
          <a:xfrm>
            <a:off x="1297940" y="2109470"/>
            <a:ext cx="3505200" cy="202565"/>
          </a:xfrm>
          <a:prstGeom prst="rect">
            <a:avLst/>
          </a:prstGeom>
          <a:noFill/>
        </p:spPr>
        <p:txBody>
          <a:bodyPr wrap="none" lIns="0" tIns="0" rIns="0" bIns="0" rtlCol="0">
            <a:spAutoFit/>
          </a:bodyPr>
          <a:lstStyle/>
          <a:p>
            <a:pPr algn="ctr">
              <a:lnSpc>
                <a:spcPct val="110000"/>
              </a:lnSpc>
            </a:pPr>
            <a:r>
              <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中国展览馆协会展览工程企业水平证书（一级水平）</a:t>
            </a:r>
            <a:endPar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39" name="等腰三角形 38"/>
          <p:cNvSpPr/>
          <p:nvPr/>
        </p:nvSpPr>
        <p:spPr>
          <a:xfrm rot="10800000">
            <a:off x="2863215" y="1236345"/>
            <a:ext cx="374015" cy="210820"/>
          </a:xfrm>
          <a:prstGeom prst="triangle">
            <a:avLst/>
          </a:prstGeom>
          <a:solidFill>
            <a:srgbClr val="D6A85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文本框 26"/>
          <p:cNvSpPr txBox="1"/>
          <p:nvPr/>
        </p:nvSpPr>
        <p:spPr>
          <a:xfrm>
            <a:off x="795973" y="4621530"/>
            <a:ext cx="1830070" cy="168910"/>
          </a:xfrm>
          <a:prstGeom prst="rect">
            <a:avLst/>
          </a:prstGeom>
          <a:noFill/>
        </p:spPr>
        <p:txBody>
          <a:bodyPr wrap="none" lIns="0" tIns="0" rIns="0" bIns="0" rtlCol="0">
            <a:spAutoFit/>
          </a:bodyPr>
          <a:lstStyle/>
          <a:p>
            <a:pPr algn="ctr">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纳税信用A级企业2017-2020年  </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 name="文本框 1"/>
          <p:cNvSpPr txBox="1"/>
          <p:nvPr/>
        </p:nvSpPr>
        <p:spPr>
          <a:xfrm>
            <a:off x="3317558" y="4979670"/>
            <a:ext cx="2363470" cy="168910"/>
          </a:xfrm>
          <a:prstGeom prst="rect">
            <a:avLst/>
          </a:prstGeom>
          <a:noFill/>
        </p:spPr>
        <p:txBody>
          <a:bodyPr wrap="none" lIns="0" tIns="0" rIns="0" bIns="0" rtlCol="0">
            <a:spAutoFit/>
          </a:bodyPr>
          <a:lstStyle/>
          <a:p>
            <a:pPr algn="l">
              <a:lnSpc>
                <a:spcPct val="110000"/>
              </a:lnSpc>
            </a:pPr>
            <a:r>
              <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通过ISO45001职业健康安全管理体系认证</a:t>
            </a:r>
            <a:endParaRPr lang="zh-CN" altLang="en-US" sz="10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grpSp>
        <p:nvGrpSpPr>
          <p:cNvPr id="5" name="组合 4"/>
          <p:cNvGrpSpPr/>
          <p:nvPr/>
        </p:nvGrpSpPr>
        <p:grpSpPr>
          <a:xfrm>
            <a:off x="6701694" y="949280"/>
            <a:ext cx="4589925" cy="3013120"/>
            <a:chOff x="10553" y="1757"/>
            <a:chExt cx="6710" cy="448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8" y="1757"/>
              <a:ext cx="3165" cy="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0553" y="4138"/>
              <a:ext cx="3402" cy="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11" descr="D:\--- 应标文件--资料库\2 资质、奖励、信用、人员\公司证书，奖状、资质\ISO9001质量管理认证(中文)-有效期2023-0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4170" y="4043045"/>
            <a:ext cx="1115695" cy="16617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D:\--- 应标文件--资料库\2 资质、奖励、信用、人员\公司证书，奖状、资质\ISO9001质量管理认证(英文)-有效期2023-08.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9865" y="4043045"/>
            <a:ext cx="1094740" cy="16656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D:\--- 应标文件--资料库\2 资质、奖励、信用、人员\公司证书，奖状、资质\ISO45001职业健康认证(中文)-有效期2023.08.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2230" y="4069715"/>
            <a:ext cx="1161415" cy="1597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D:\--- 应标文件--资料库\2 资质、奖励、信用、人员\公司证书，奖状、资质\ISO45001职业健康认证(英文)-有效期2023.08.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8730" y="4075430"/>
            <a:ext cx="1177290" cy="15919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微信图片_20230719103201"/>
          <p:cNvPicPr>
            <a:picLocks noChangeAspect="1"/>
          </p:cNvPicPr>
          <p:nvPr>
            <p:custDataLst>
              <p:tags r:id="rId9"/>
            </p:custDataLst>
          </p:nvPr>
        </p:nvPicPr>
        <p:blipFill>
          <a:blip r:embed="rId10"/>
          <a:stretch>
            <a:fillRect/>
          </a:stretch>
        </p:blipFill>
        <p:spPr>
          <a:xfrm>
            <a:off x="6694170" y="956310"/>
            <a:ext cx="2334895" cy="1593850"/>
          </a:xfrm>
          <a:prstGeom prst="rect">
            <a:avLst/>
          </a:prstGeom>
        </p:spPr>
      </p:pic>
      <p:sp>
        <p:nvSpPr>
          <p:cNvPr id="12" name="文本框 11"/>
          <p:cNvSpPr txBox="1"/>
          <p:nvPr>
            <p:custDataLst>
              <p:tags r:id="rId11"/>
            </p:custDataLst>
          </p:nvPr>
        </p:nvSpPr>
        <p:spPr>
          <a:xfrm>
            <a:off x="839470" y="2888615"/>
            <a:ext cx="4724400" cy="202565"/>
          </a:xfrm>
          <a:prstGeom prst="rect">
            <a:avLst/>
          </a:prstGeom>
          <a:noFill/>
        </p:spPr>
        <p:txBody>
          <a:bodyPr wrap="none" lIns="0" tIns="0" rIns="0" bIns="0" rtlCol="0">
            <a:spAutoFit/>
          </a:bodyPr>
          <a:p>
            <a:pPr algn="ctr">
              <a:lnSpc>
                <a:spcPct val="110000"/>
              </a:lnSpc>
            </a:pP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中国展览馆协会展览陈列工程设计与施工一体化资质等级（二级资质）</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Tree>
    <p:custDataLst>
      <p:tags r:id="rId12"/>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312" y="957681"/>
            <a:ext cx="6492875" cy="60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100445" y="0"/>
            <a:ext cx="6090920" cy="6857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35" y="0"/>
            <a:ext cx="6101080" cy="6856730"/>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文本框 8"/>
          <p:cNvSpPr txBox="1"/>
          <p:nvPr/>
        </p:nvSpPr>
        <p:spPr>
          <a:xfrm>
            <a:off x="790316" y="4951288"/>
            <a:ext cx="1662315" cy="169277"/>
          </a:xfrm>
          <a:prstGeom prst="rect">
            <a:avLst/>
          </a:prstGeom>
          <a:noFill/>
        </p:spPr>
        <p:txBody>
          <a:bodyPr wrap="none" lIns="0" tIns="0" rIns="0" bIns="0" rtlCol="0">
            <a:spAutoFit/>
          </a:bodyPr>
          <a:lstStyle/>
          <a:p>
            <a:pPr algn="ctr">
              <a:lnSpc>
                <a:spcPct val="110000"/>
              </a:lnSpc>
            </a:pPr>
            <a:r>
              <a:rPr lang="en-US" altLang="zh-CN" sz="10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122-125</a:t>
            </a:r>
            <a:r>
              <a:rPr lang="zh-CN" altLang="en-US" sz="10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届广交会绿色特装奖</a:t>
            </a:r>
            <a:endParaRPr lang="zh-CN" altLang="en-US" sz="10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1" name="文本框 10"/>
          <p:cNvSpPr txBox="1"/>
          <p:nvPr/>
        </p:nvSpPr>
        <p:spPr>
          <a:xfrm>
            <a:off x="3317558" y="5667568"/>
            <a:ext cx="1270000" cy="168910"/>
          </a:xfrm>
          <a:prstGeom prst="rect">
            <a:avLst/>
          </a:prstGeom>
          <a:noFill/>
        </p:spPr>
        <p:txBody>
          <a:bodyPr wrap="none" lIns="0" tIns="0" rIns="0" bIns="0" rtlCol="0">
            <a:spAutoFit/>
          </a:bodyPr>
          <a:lstStyle/>
          <a:p>
            <a:pPr algn="ctr">
              <a:lnSpc>
                <a:spcPct val="110000"/>
              </a:lnSpc>
            </a:pPr>
            <a:r>
              <a:rPr lang="zh-CN" altLang="en-US" sz="1000" dirty="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中国绿色展览联盟成员</a:t>
            </a:r>
            <a:endParaRPr lang="zh-CN" altLang="en-US" sz="1000" dirty="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4" name="文本框 13"/>
          <p:cNvSpPr txBox="1"/>
          <p:nvPr/>
        </p:nvSpPr>
        <p:spPr>
          <a:xfrm>
            <a:off x="3317558" y="4946208"/>
            <a:ext cx="1025922" cy="169277"/>
          </a:xfrm>
          <a:prstGeom prst="rect">
            <a:avLst/>
          </a:prstGeom>
          <a:noFill/>
        </p:spPr>
        <p:txBody>
          <a:bodyPr wrap="none" lIns="0" tIns="0" rIns="0" bIns="0" rtlCol="0">
            <a:spAutoFit/>
          </a:bodyPr>
          <a:lstStyle/>
          <a:p>
            <a:pPr algn="l">
              <a:lnSpc>
                <a:spcPct val="110000"/>
              </a:lnSpc>
            </a:pPr>
            <a:r>
              <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首届进博会感谢信</a:t>
            </a:r>
            <a:endPar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19" name="文本框 18"/>
          <p:cNvSpPr txBox="1"/>
          <p:nvPr/>
        </p:nvSpPr>
        <p:spPr>
          <a:xfrm>
            <a:off x="795973" y="5667568"/>
            <a:ext cx="1455527" cy="169277"/>
          </a:xfrm>
          <a:prstGeom prst="rect">
            <a:avLst/>
          </a:prstGeom>
          <a:noFill/>
        </p:spPr>
        <p:txBody>
          <a:bodyPr wrap="none" lIns="0" tIns="0" rIns="0" bIns="0" rtlCol="0">
            <a:spAutoFit/>
          </a:bodyPr>
          <a:lstStyle/>
          <a:p>
            <a:pPr algn="ctr">
              <a:lnSpc>
                <a:spcPct val="110000"/>
              </a:lnSpc>
            </a:pPr>
            <a:r>
              <a:rPr lang="en-US" altLang="zh-CN"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2017</a:t>
            </a:r>
            <a:r>
              <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皮革展优质服务锦旗</a:t>
            </a:r>
            <a:endPar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1" name="文本框 20"/>
          <p:cNvSpPr txBox="1"/>
          <p:nvPr/>
        </p:nvSpPr>
        <p:spPr>
          <a:xfrm>
            <a:off x="3309054" y="5291478"/>
            <a:ext cx="2481449" cy="169277"/>
          </a:xfrm>
          <a:prstGeom prst="rect">
            <a:avLst/>
          </a:prstGeom>
          <a:noFill/>
        </p:spPr>
        <p:txBody>
          <a:bodyPr wrap="none" lIns="0" tIns="0" rIns="0" bIns="0" rtlCol="0">
            <a:spAutoFit/>
          </a:bodyPr>
          <a:lstStyle/>
          <a:p>
            <a:pPr algn="ctr">
              <a:lnSpc>
                <a:spcPct val="110000"/>
              </a:lnSpc>
            </a:pPr>
            <a:r>
              <a:rPr lang="en-US" altLang="zh-CN"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2016</a:t>
            </a:r>
            <a:r>
              <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澳门国际环保合作发展论坛环保展台奖</a:t>
            </a:r>
            <a:endPar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2" name="文本框 21"/>
          <p:cNvSpPr txBox="1"/>
          <p:nvPr/>
        </p:nvSpPr>
        <p:spPr>
          <a:xfrm>
            <a:off x="1136179" y="2714742"/>
            <a:ext cx="3840795" cy="609398"/>
          </a:xfrm>
          <a:prstGeom prst="rect">
            <a:avLst/>
          </a:prstGeom>
          <a:noFill/>
        </p:spPr>
        <p:txBody>
          <a:bodyPr wrap="none" lIns="0" tIns="0" rIns="0" bIns="0" rtlCol="0">
            <a:spAutoFit/>
          </a:bodyPr>
          <a:lstStyle/>
          <a:p>
            <a:pPr algn="ctr">
              <a:lnSpc>
                <a:spcPct val="11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2019</a:t>
            </a: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电力电工展感谢信</a:t>
            </a:r>
            <a:endPar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第</a:t>
            </a:r>
            <a:r>
              <a:rPr lang="en-US" altLang="zh-CN"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124</a:t>
            </a:r>
            <a:r>
              <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届广交会贸促会丝绸之路活动感谢信</a:t>
            </a:r>
            <a:endParaRPr lang="en-US" altLang="zh-CN"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2018</a:t>
            </a: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珠江西岸先进装备制造业投资贸易洽谈会</a:t>
            </a: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感谢信</a:t>
            </a: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a:t>
            </a:r>
            <a:endPar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5" name="文本框 24"/>
          <p:cNvSpPr txBox="1"/>
          <p:nvPr/>
        </p:nvSpPr>
        <p:spPr>
          <a:xfrm>
            <a:off x="703744" y="3707352"/>
            <a:ext cx="4693593" cy="406265"/>
          </a:xfrm>
          <a:prstGeom prst="rect">
            <a:avLst/>
          </a:prstGeom>
          <a:noFill/>
        </p:spPr>
        <p:txBody>
          <a:bodyPr wrap="none" lIns="0" tIns="0" rIns="0" bIns="0" rtlCol="0">
            <a:spAutoFit/>
          </a:bodyPr>
          <a:lstStyle/>
          <a:p>
            <a:pPr algn="ctr">
              <a:lnSpc>
                <a:spcPct val="110000"/>
              </a:lnSpc>
            </a:pP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美博会最佳战略合作伙伴</a:t>
            </a:r>
            <a:endPar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“华鼎奖”</a:t>
            </a:r>
            <a:r>
              <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——2019年第十五届中国国际建筑装饰及设计艺术</a:t>
            </a: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博览会</a:t>
            </a:r>
            <a:endPar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26" name="文本框 25"/>
          <p:cNvSpPr txBox="1"/>
          <p:nvPr/>
        </p:nvSpPr>
        <p:spPr>
          <a:xfrm>
            <a:off x="2055707" y="1782299"/>
            <a:ext cx="2096728" cy="609398"/>
          </a:xfrm>
          <a:prstGeom prst="rect">
            <a:avLst/>
          </a:prstGeom>
          <a:noFill/>
        </p:spPr>
        <p:txBody>
          <a:bodyPr wrap="none" lIns="0" tIns="0" rIns="0" bIns="0" rtlCol="0">
            <a:spAutoFit/>
          </a:bodyPr>
          <a:lstStyle/>
          <a:p>
            <a:pPr algn="ctr">
              <a:lnSpc>
                <a:spcPct val="110000"/>
              </a:lnSpc>
            </a:pP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第二届进博会感谢信 </a:t>
            </a:r>
            <a:endPar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2021</a:t>
            </a: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中国网络媒体论坛感谢信 </a:t>
            </a:r>
            <a:endPar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a:p>
            <a:pPr algn="ctr">
              <a:lnSpc>
                <a:spcPct val="110000"/>
              </a:lnSpc>
            </a:pPr>
            <a:r>
              <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rPr>
              <a:t>烘焙展感谢信 </a:t>
            </a:r>
            <a:endParaRPr lang="zh-CN" altLang="en-US" sz="12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39" name="等腰三角形 38"/>
          <p:cNvSpPr/>
          <p:nvPr/>
        </p:nvSpPr>
        <p:spPr>
          <a:xfrm rot="10800000">
            <a:off x="2863215" y="1236345"/>
            <a:ext cx="374015" cy="210820"/>
          </a:xfrm>
          <a:prstGeom prst="triangle">
            <a:avLst/>
          </a:prstGeom>
          <a:solidFill>
            <a:srgbClr val="D6A85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文本框 26"/>
          <p:cNvSpPr txBox="1"/>
          <p:nvPr/>
        </p:nvSpPr>
        <p:spPr>
          <a:xfrm>
            <a:off x="795973" y="5291479"/>
            <a:ext cx="1455527" cy="169277"/>
          </a:xfrm>
          <a:prstGeom prst="rect">
            <a:avLst/>
          </a:prstGeom>
          <a:noFill/>
        </p:spPr>
        <p:txBody>
          <a:bodyPr wrap="none" lIns="0" tIns="0" rIns="0" bIns="0" rtlCol="0">
            <a:spAutoFit/>
          </a:bodyPr>
          <a:lstStyle/>
          <a:p>
            <a:pPr algn="ctr">
              <a:lnSpc>
                <a:spcPct val="110000"/>
              </a:lnSpc>
            </a:pPr>
            <a:r>
              <a:rPr lang="en-US" altLang="zh-CN"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2017</a:t>
            </a:r>
            <a:r>
              <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摩托车展五星服务奖</a:t>
            </a:r>
            <a:endParaRPr lang="zh-CN" altLang="en-US" sz="1000" dirty="0" smtClean="0">
              <a:solidFill>
                <a:schemeClr val="tx2">
                  <a:lumMod val="90000"/>
                  <a:lumOff val="10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sp>
        <p:nvSpPr>
          <p:cNvPr id="4" name="文本框 3"/>
          <p:cNvSpPr txBox="1"/>
          <p:nvPr/>
        </p:nvSpPr>
        <p:spPr>
          <a:xfrm>
            <a:off x="2644140" y="755650"/>
            <a:ext cx="812800" cy="368935"/>
          </a:xfrm>
          <a:prstGeom prst="rect">
            <a:avLst/>
          </a:prstGeom>
          <a:noFill/>
        </p:spPr>
        <p:txBody>
          <a:bodyPr wrap="none" lIns="0" tIns="0" rIns="0" bIns="0" rtlCol="0">
            <a:spAutoFit/>
          </a:bodyPr>
          <a:lstStyle/>
          <a:p>
            <a:pPr algn="ctr">
              <a:lnSpc>
                <a:spcPct val="150000"/>
              </a:lnSpc>
            </a:pPr>
            <a:r>
              <a:rPr lang="zh-CN" altLang="en-US" sz="1600" b="1" dirty="0">
                <a:solidFill>
                  <a:srgbClr val="D6A859"/>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rPr>
              <a:t>企业荣誉</a:t>
            </a:r>
            <a:endParaRPr lang="zh-CN" altLang="en-US" sz="1600" b="1" dirty="0">
              <a:solidFill>
                <a:srgbClr val="D6A859"/>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sym typeface="+mn-ea"/>
            </a:endParaRPr>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391137"/>
            <a:ext cx="1375410" cy="194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C:\Users\admin\AppData\Roaming\Lenovo\LenovoData3_private\Cache\5009\18510761\7d347143d34147ec9e9866bd40504eaa\49.第二届进博会感谢信（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399" y="391137"/>
            <a:ext cx="1375410" cy="19486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D:\--- 应标文件--资料库\2 资质、奖励、信用、人员\公司证书，奖状、资质\感谢信：2012烘焙展.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6848" y="447758"/>
            <a:ext cx="1410335" cy="18002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6527165" y="4316730"/>
            <a:ext cx="5240020" cy="1837690"/>
            <a:chOff x="9960" y="6530"/>
            <a:chExt cx="7555" cy="2551"/>
          </a:xfrm>
        </p:grpSpPr>
        <p:pic>
          <p:nvPicPr>
            <p:cNvPr id="34" name="Picture 29" descr="D:\--- 应标文件--资料库\2 资质、奖励、信用、人员\公司证书，奖状、资质\荣誉证书：华鼎奖（2018-2019年度中国展览展示设计50强机构）（中国建筑装饰协会、清华大学、中国建筑设计博览会组委会）.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25" y="6531"/>
              <a:ext cx="3690" cy="2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7" descr="D:\--- 应标文件--资料库\2 资质、奖励、信用、人员\公司证书，奖状、资质\感谢奖牌：美博会.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0" y="6530"/>
              <a:ext cx="3686" cy="2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28" name="Picture 14" descr="D:\--- 应标文件--资料库\2 资质、奖励、信用、人员\公司证书，奖状、资质\感谢信：2018第124届广交会中国贸促会中国丝绸精品展.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8200" y="2390140"/>
            <a:ext cx="137541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D:\--- 应标文件--资料库\2 资质、奖励、信用、人员\公司证书，奖状、资质\感谢信：2019电力电工展（广州博优）.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0335" y="2390140"/>
            <a:ext cx="137541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9" descr="D:\--- 应标文件--资料库\2 资质、奖励、信用、人员\公司证书，奖状、资质\感谢信：2018珠洽会（顺德电视台）.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6848" y="2385288"/>
            <a:ext cx="1417957" cy="18050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0"/>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149850" y="0"/>
            <a:ext cx="7040880" cy="6858000"/>
          </a:xfrm>
          <a:prstGeom prst="rect">
            <a:avLst/>
          </a:prstGeom>
          <a:effectLst>
            <a:outerShdw blurRad="190500" dist="63500" dir="10800000" algn="r" rotWithShape="0">
              <a:prstClr val="black">
                <a:alpha val="25000"/>
              </a:prstClr>
            </a:outerShdw>
          </a:effectLst>
        </p:spPr>
      </p:pic>
      <p:sp>
        <p:nvSpPr>
          <p:cNvPr id="7" name="文本框 6"/>
          <p:cNvSpPr txBox="1"/>
          <p:nvPr/>
        </p:nvSpPr>
        <p:spPr>
          <a:xfrm>
            <a:off x="603885" y="1769110"/>
            <a:ext cx="4144010" cy="1660525"/>
          </a:xfrm>
          <a:prstGeom prst="rect">
            <a:avLst/>
          </a:prstGeom>
          <a:noFill/>
        </p:spPr>
        <p:txBody>
          <a:bodyPr wrap="square" lIns="0" tIns="0" rIns="0" bIns="0" rtlCol="0">
            <a:spAutoFit/>
          </a:bodyPr>
          <a:p>
            <a:pPr algn="just">
              <a:lnSpc>
                <a:spcPct val="180000"/>
              </a:lnSpc>
              <a:buClrTx/>
              <a:buSzTx/>
              <a:buNone/>
            </a:pPr>
            <a:r>
              <a:rPr 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       </a:t>
            </a:r>
            <a:r>
              <a:rPr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为</a:t>
            </a: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提升广交会配套服务水平，优化展具配置，解决回旋区标准展位违规简装以及回旋区与特装区的展示效果落差显著的问题</a:t>
            </a:r>
            <a:r>
              <a:rPr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a:t>
            </a:r>
            <a:r>
              <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rPr>
              <a:t>我司提供回旋区标准展位自选装饰套餐服务项目，供参展企业自愿选择，以更好满足参展商布展需求，提升广交会布展质量和整体形象。</a:t>
            </a:r>
            <a:endParaRPr lang="zh-CN" altLang="en-US" sz="1200" dirty="0">
              <a:solidFill>
                <a:schemeClr val="tx1">
                  <a:lumMod val="85000"/>
                  <a:lumOff val="15000"/>
                </a:schemeClr>
              </a:solidFill>
              <a:effectLst>
                <a:outerShdw blurRad="38100" dist="38100" dir="2700000" algn="tl">
                  <a:srgbClr val="000000">
                    <a:alpha val="30000"/>
                  </a:srgbClr>
                </a:outerShdw>
              </a:effectLst>
              <a:latin typeface="微软雅黑" panose="020B0503020204020204" charset="-122"/>
              <a:ea typeface="微软雅黑" panose="020B0503020204020204" charset="-122"/>
              <a:cs typeface="Open Sans" panose="020B0606030504020204" pitchFamily="34" charset="0"/>
            </a:endParaRPr>
          </a:p>
        </p:txBody>
      </p:sp>
      <p:sp>
        <p:nvSpPr>
          <p:cNvPr id="20" name="矩形 19"/>
          <p:cNvSpPr/>
          <p:nvPr/>
        </p:nvSpPr>
        <p:spPr>
          <a:xfrm>
            <a:off x="5149850" y="-635"/>
            <a:ext cx="7040880" cy="6858000"/>
          </a:xfrm>
          <a:prstGeom prst="rect">
            <a:avLst/>
          </a:prstGeom>
          <a:solidFill>
            <a:schemeClr val="bg1">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noFill/>
              <a:sym typeface="+mn-ea"/>
            </a:endParaRPr>
          </a:p>
        </p:txBody>
      </p:sp>
      <p:sp>
        <p:nvSpPr>
          <p:cNvPr id="5" name="文本框 4"/>
          <p:cNvSpPr txBox="1"/>
          <p:nvPr/>
        </p:nvSpPr>
        <p:spPr>
          <a:xfrm>
            <a:off x="7112000" y="3835400"/>
            <a:ext cx="3154680" cy="741045"/>
          </a:xfrm>
          <a:prstGeom prst="rect">
            <a:avLst/>
          </a:prstGeom>
          <a:noFill/>
          <a:effectLst/>
        </p:spPr>
        <p:txBody>
          <a:bodyPr wrap="none" rtlCol="0">
            <a:spAutoFit/>
          </a:bodyPr>
          <a:p>
            <a:pPr algn="ctr">
              <a:lnSpc>
                <a:spcPct val="140000"/>
              </a:lnSpc>
            </a:pPr>
            <a:r>
              <a:rPr lang="zh-CN" altLang="en-US">
                <a:solidFill>
                  <a:srgbClr val="D7A213"/>
                </a:solidFill>
              </a:rPr>
              <a:t>广州广交会展览工程有限公司</a:t>
            </a:r>
            <a:endParaRPr lang="zh-CN" altLang="en-US">
              <a:solidFill>
                <a:srgbClr val="D7A213"/>
              </a:solidFill>
            </a:endParaRPr>
          </a:p>
          <a:p>
            <a:pPr algn="ctr">
              <a:lnSpc>
                <a:spcPct val="190000"/>
              </a:lnSpc>
            </a:pPr>
            <a:r>
              <a:rPr lang="zh-CN" altLang="en-US" sz="900">
                <a:solidFill>
                  <a:srgbClr val="D7A213"/>
                </a:solidFill>
              </a:rPr>
              <a:t>http://www.cfedc.net/</a:t>
            </a:r>
            <a:endParaRPr lang="zh-CN" altLang="en-US" sz="900">
              <a:solidFill>
                <a:srgbClr val="D7A213"/>
              </a:solidFill>
            </a:endParaRPr>
          </a:p>
        </p:txBody>
      </p:sp>
      <p:sp>
        <p:nvSpPr>
          <p:cNvPr id="2" name="文本框 1"/>
          <p:cNvSpPr txBox="1"/>
          <p:nvPr/>
        </p:nvSpPr>
        <p:spPr>
          <a:xfrm>
            <a:off x="6272530" y="1863725"/>
            <a:ext cx="4954905" cy="1477010"/>
          </a:xfrm>
          <a:prstGeom prst="rect">
            <a:avLst/>
          </a:prstGeom>
          <a:noFill/>
        </p:spPr>
        <p:txBody>
          <a:bodyPr wrap="square" lIns="0" tIns="0" rIns="0" bIns="0" rtlCol="0">
            <a:spAutoFit/>
          </a:bodyPr>
          <a:p>
            <a:pPr algn="ctr"/>
            <a:r>
              <a:rPr lang="zh-CN" altLang="en-US" sz="4800" b="1" dirty="0" smtClean="0">
                <a:solidFill>
                  <a:srgbClr val="00B050"/>
                </a:solidFill>
                <a:effectLst/>
                <a:latin typeface="微软雅黑" panose="020B0503020204020204" charset="-122"/>
                <a:ea typeface="微软雅黑" panose="020B0503020204020204" charset="-122"/>
                <a:cs typeface="Open Sans" panose="020B0606030504020204" pitchFamily="34" charset="0"/>
                <a:sym typeface="+mn-ea"/>
              </a:rPr>
              <a:t>回旋区标准展位</a:t>
            </a:r>
            <a:r>
              <a:rPr lang="en-US" altLang="zh-CN" sz="4800" b="1" dirty="0" smtClean="0">
                <a:solidFill>
                  <a:srgbClr val="00B050"/>
                </a:solidFill>
                <a:effectLst/>
                <a:latin typeface="微软雅黑" panose="020B0503020204020204" charset="-122"/>
                <a:ea typeface="微软雅黑" panose="020B0503020204020204" charset="-122"/>
                <a:cs typeface="Open Sans" panose="020B0606030504020204" pitchFamily="34" charset="0"/>
                <a:sym typeface="+mn-ea"/>
              </a:rPr>
              <a:t> </a:t>
            </a:r>
            <a:r>
              <a:rPr lang="zh-CN" altLang="en-US" sz="4800" b="1" dirty="0" smtClean="0">
                <a:solidFill>
                  <a:srgbClr val="00B050"/>
                </a:solidFill>
                <a:effectLst/>
                <a:latin typeface="微软雅黑" panose="020B0503020204020204" charset="-122"/>
                <a:ea typeface="微软雅黑" panose="020B0503020204020204" charset="-122"/>
                <a:cs typeface="Open Sans" panose="020B0606030504020204" pitchFamily="34" charset="0"/>
                <a:sym typeface="+mn-ea"/>
              </a:rPr>
              <a:t>自选装饰套餐服务</a:t>
            </a:r>
            <a:endParaRPr lang="zh-CN" altLang="en-US" sz="4800" b="1" dirty="0" smtClean="0">
              <a:solidFill>
                <a:srgbClr val="00B050"/>
              </a:solidFill>
              <a:effectLst/>
              <a:latin typeface="微软雅黑" panose="020B0503020204020204" charset="-122"/>
              <a:ea typeface="微软雅黑" panose="020B0503020204020204" charset="-122"/>
              <a:cs typeface="Open Sans" panose="020B0606030504020204" pitchFamily="34" charset="0"/>
              <a:sym typeface="+mn-ea"/>
            </a:endParaRPr>
          </a:p>
        </p:txBody>
      </p:sp>
      <p:pic>
        <p:nvPicPr>
          <p:cNvPr id="3" name="图片 2" descr="4"/>
          <p:cNvPicPr>
            <a:picLocks noChangeAspect="1"/>
          </p:cNvPicPr>
          <p:nvPr/>
        </p:nvPicPr>
        <p:blipFill>
          <a:blip r:embed="rId2"/>
          <a:stretch>
            <a:fillRect/>
          </a:stretch>
        </p:blipFill>
        <p:spPr>
          <a:xfrm>
            <a:off x="4126865" y="1143635"/>
            <a:ext cx="620395" cy="494030"/>
          </a:xfrm>
          <a:prstGeom prst="rect">
            <a:avLst/>
          </a:prstGeom>
        </p:spPr>
      </p:pic>
      <p:cxnSp>
        <p:nvCxnSpPr>
          <p:cNvPr id="12" name="直接连接符 11"/>
          <p:cNvCxnSpPr/>
          <p:nvPr/>
        </p:nvCxnSpPr>
        <p:spPr>
          <a:xfrm>
            <a:off x="8493760" y="4681944"/>
            <a:ext cx="391886" cy="0"/>
          </a:xfrm>
          <a:prstGeom prst="line">
            <a:avLst/>
          </a:prstGeom>
          <a:ln>
            <a:solidFill>
              <a:srgbClr val="1D4991"/>
            </a:solidFill>
          </a:ln>
          <a:effectLst>
            <a:outerShdw blurRad="25400" dist="127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603885" y="1557655"/>
            <a:ext cx="3322955" cy="1270"/>
          </a:xfrm>
          <a:prstGeom prst="line">
            <a:avLst/>
          </a:prstGeom>
          <a:ln>
            <a:solidFill>
              <a:srgbClr val="D6A859">
                <a:alpha val="50000"/>
              </a:srgbClr>
            </a:solidFill>
          </a:ln>
          <a:effectLst/>
        </p:spPr>
        <p:style>
          <a:lnRef idx="1">
            <a:schemeClr val="accent1"/>
          </a:lnRef>
          <a:fillRef idx="0">
            <a:schemeClr val="accent1"/>
          </a:fillRef>
          <a:effectRef idx="0">
            <a:schemeClr val="accent1"/>
          </a:effectRef>
          <a:fontRef idx="minor">
            <a:schemeClr val="tx1"/>
          </a:fontRef>
        </p:style>
      </p:cxnSp>
      <p:pic>
        <p:nvPicPr>
          <p:cNvPr id="11" name="图片 10" descr="8"/>
          <p:cNvPicPr>
            <a:picLocks noChangeAspect="1"/>
          </p:cNvPicPr>
          <p:nvPr/>
        </p:nvPicPr>
        <p:blipFill>
          <a:blip r:embed="rId3">
            <a:alphaModFix amt="39000"/>
          </a:blip>
          <a:srcRect l="6184"/>
          <a:stretch>
            <a:fillRect/>
          </a:stretch>
        </p:blipFill>
        <p:spPr>
          <a:xfrm>
            <a:off x="11294745" y="6116320"/>
            <a:ext cx="775970" cy="662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p>
            <a:r>
              <a:rPr lang="zh-CN" altLang="en-US"/>
              <a:t>广交会撤换展回旋区域</a:t>
            </a:r>
            <a:endParaRPr lang="zh-CN" altLang="en-US"/>
          </a:p>
        </p:txBody>
      </p:sp>
      <p:sp>
        <p:nvSpPr>
          <p:cNvPr id="3" name="内容占位符 2"/>
          <p:cNvSpPr>
            <a:spLocks noGrp="1"/>
          </p:cNvSpPr>
          <p:nvPr>
            <p:ph idx="1"/>
            <p:custDataLst>
              <p:tags r:id="rId2"/>
            </p:custDataLst>
          </p:nvPr>
        </p:nvSpPr>
        <p:spPr/>
        <p:txBody>
          <a:bodyPr>
            <a:noAutofit/>
          </a:bodyPr>
          <a:p>
            <a:r>
              <a:rPr lang="zh-CN" altLang="en-US" sz="2000"/>
              <a:t>位于撤换展回旋区的展位，须于当天</a:t>
            </a:r>
            <a:r>
              <a:rPr lang="en-US" altLang="zh-CN" sz="2000"/>
              <a:t>19:00</a:t>
            </a:r>
            <a:r>
              <a:rPr lang="zh-CN" altLang="en-US" sz="2000"/>
              <a:t>前将展品及自带展具全部清空。撤换展回旋区为第一、二期以下展位</a:t>
            </a:r>
            <a:endParaRPr lang="zh-CN" altLang="en-US" sz="2000"/>
          </a:p>
          <a:p>
            <a:r>
              <a:rPr lang="en-US" altLang="zh-CN" sz="2000"/>
              <a:t>A</a:t>
            </a:r>
            <a:r>
              <a:rPr lang="zh-CN" altLang="en-US" sz="2000"/>
              <a:t>区：</a:t>
            </a:r>
            <a:r>
              <a:rPr lang="en-US" altLang="zh-CN" sz="2000"/>
              <a:t>1.1–5.1</a:t>
            </a:r>
            <a:r>
              <a:rPr lang="zh-CN" altLang="en-US" sz="2000"/>
              <a:t>，</a:t>
            </a:r>
            <a:r>
              <a:rPr lang="en-US" altLang="zh-CN" sz="2000"/>
              <a:t>1.2–5.2 </a:t>
            </a:r>
            <a:r>
              <a:rPr lang="zh-CN" altLang="en-US" sz="2000"/>
              <a:t>展厅最南端东西走向</a:t>
            </a:r>
            <a:r>
              <a:rPr lang="en-US" altLang="zh-CN" sz="2000"/>
              <a:t>4</a:t>
            </a:r>
            <a:r>
              <a:rPr lang="zh-CN" altLang="en-US" sz="2000"/>
              <a:t>排、每排主通道两侧各</a:t>
            </a:r>
            <a:r>
              <a:rPr lang="en-US" altLang="zh-CN" sz="2000"/>
              <a:t>6 </a:t>
            </a:r>
            <a:r>
              <a:rPr lang="zh-CN" altLang="en-US" sz="2000"/>
              <a:t>个展位空间（区域内柱子及周边所占展位空间相应计入，下同。第一期：</a:t>
            </a:r>
            <a:r>
              <a:rPr lang="en-US" altLang="zh-CN" sz="2000"/>
              <a:t>3.2–4.2 </a:t>
            </a:r>
            <a:r>
              <a:rPr lang="zh-CN" altLang="en-US" sz="2000"/>
              <a:t>家用电器展区，第二期</a:t>
            </a:r>
            <a:r>
              <a:rPr lang="en-US" altLang="zh-CN" sz="2000"/>
              <a:t>2.1</a:t>
            </a:r>
            <a:r>
              <a:rPr lang="zh-CN" altLang="en-US" sz="2000"/>
              <a:t>进口展、</a:t>
            </a:r>
            <a:r>
              <a:rPr lang="en-US" altLang="zh-CN" sz="2000"/>
              <a:t>3.1–5.1</a:t>
            </a:r>
            <a:r>
              <a:rPr lang="zh-CN" altLang="en-US" sz="2000"/>
              <a:t>日用陶瓷展区除外）。</a:t>
            </a:r>
            <a:endParaRPr lang="zh-CN" altLang="en-US" sz="2000"/>
          </a:p>
          <a:p>
            <a:r>
              <a:rPr lang="en-US" altLang="zh-CN" sz="2000"/>
              <a:t>B</a:t>
            </a:r>
            <a:r>
              <a:rPr lang="zh-CN" altLang="en-US" sz="2000"/>
              <a:t>区：</a:t>
            </a:r>
            <a:r>
              <a:rPr lang="en-US" altLang="zh-CN" sz="2000"/>
              <a:t>9.1–11.1</a:t>
            </a:r>
            <a:r>
              <a:rPr lang="zh-CN" altLang="en-US" sz="2000"/>
              <a:t>，</a:t>
            </a:r>
            <a:r>
              <a:rPr lang="en-US" altLang="zh-CN" sz="2000"/>
              <a:t>9.2–11.2</a:t>
            </a:r>
            <a:r>
              <a:rPr lang="zh-CN" altLang="en-US" sz="2000"/>
              <a:t>，</a:t>
            </a:r>
            <a:r>
              <a:rPr lang="en-US" altLang="zh-CN" sz="2000"/>
              <a:t>9.3–11.3</a:t>
            </a:r>
            <a:r>
              <a:rPr lang="zh-CN" altLang="en-US" sz="2000"/>
              <a:t>展厅最南端东西走向</a:t>
            </a:r>
            <a:r>
              <a:rPr lang="en-US" altLang="zh-CN" sz="2000"/>
              <a:t>4</a:t>
            </a:r>
            <a:r>
              <a:rPr lang="zh-CN" altLang="en-US" sz="2000"/>
              <a:t>排、每排主通道两侧各</a:t>
            </a:r>
            <a:r>
              <a:rPr lang="en-US" altLang="zh-CN" sz="2000"/>
              <a:t>6</a:t>
            </a:r>
            <a:r>
              <a:rPr lang="zh-CN" altLang="en-US" sz="2000"/>
              <a:t>个展位空间；</a:t>
            </a:r>
            <a:r>
              <a:rPr lang="en-US" altLang="zh-CN" sz="2000"/>
              <a:t>12.2–13.2</a:t>
            </a:r>
            <a:r>
              <a:rPr lang="zh-CN" altLang="en-US" sz="2000"/>
              <a:t>展厅最北端东西走向</a:t>
            </a:r>
            <a:r>
              <a:rPr lang="en-US" altLang="zh-CN" sz="2000"/>
              <a:t>4</a:t>
            </a:r>
            <a:r>
              <a:rPr lang="zh-CN" altLang="en-US" sz="2000"/>
              <a:t>排、每排主通道两侧各</a:t>
            </a:r>
            <a:r>
              <a:rPr lang="en-US" altLang="zh-CN" sz="2000"/>
              <a:t>6</a:t>
            </a:r>
            <a:r>
              <a:rPr lang="zh-CN" altLang="en-US" sz="2000"/>
              <a:t>个展位空间（第一期</a:t>
            </a:r>
            <a:r>
              <a:rPr lang="en-US" altLang="zh-CN" sz="2000"/>
              <a:t> 9.2</a:t>
            </a:r>
            <a:r>
              <a:rPr lang="zh-CN" altLang="en-US" sz="2000"/>
              <a:t>进口展、第二期</a:t>
            </a:r>
            <a:r>
              <a:rPr lang="en-US" altLang="zh-CN" sz="2000"/>
              <a:t>11.2</a:t>
            </a:r>
            <a:r>
              <a:rPr lang="zh-CN" altLang="en-US" sz="2000"/>
              <a:t>进口展除外）。</a:t>
            </a:r>
            <a:endParaRPr lang="zh-CN" altLang="en-US" sz="2000"/>
          </a:p>
          <a:p>
            <a:r>
              <a:rPr lang="en-US" altLang="zh-CN" sz="2000"/>
              <a:t>D</a:t>
            </a:r>
            <a:r>
              <a:rPr lang="zh-CN" altLang="en-US" sz="2000"/>
              <a:t>区：</a:t>
            </a:r>
            <a:r>
              <a:rPr lang="en-US" altLang="zh-CN" sz="2000"/>
              <a:t>17.1–20.1</a:t>
            </a:r>
            <a:r>
              <a:rPr lang="zh-CN" altLang="en-US" sz="2000"/>
              <a:t>，</a:t>
            </a:r>
            <a:r>
              <a:rPr lang="en-US" altLang="zh-CN" sz="2000"/>
              <a:t>17.2–20.2</a:t>
            </a:r>
            <a:r>
              <a:rPr lang="zh-CN" altLang="en-US" sz="2000"/>
              <a:t>展厅最南端东西走向</a:t>
            </a:r>
            <a:r>
              <a:rPr lang="en-US" altLang="zh-CN" sz="2000"/>
              <a:t>4</a:t>
            </a:r>
            <a:r>
              <a:rPr lang="zh-CN" altLang="en-US" sz="2000"/>
              <a:t>排、每排主通道两侧各</a:t>
            </a:r>
            <a:r>
              <a:rPr lang="en-US" altLang="zh-CN" sz="2000"/>
              <a:t>6</a:t>
            </a:r>
            <a:r>
              <a:rPr lang="zh-CN" altLang="en-US" sz="2000"/>
              <a:t>个展位空间</a:t>
            </a:r>
            <a:r>
              <a:rPr lang="en-US" altLang="zh-CN" sz="2000"/>
              <a:t>(</a:t>
            </a:r>
            <a:r>
              <a:rPr lang="zh-CN" altLang="en-US" sz="2000"/>
              <a:t>第一期</a:t>
            </a:r>
            <a:r>
              <a:rPr lang="en-US" altLang="zh-CN" sz="2000"/>
              <a:t>18.1–19.1</a:t>
            </a:r>
            <a:r>
              <a:rPr lang="zh-CN" altLang="en-US" sz="2000"/>
              <a:t>加工机械设备展区、</a:t>
            </a:r>
            <a:r>
              <a:rPr lang="en-US" altLang="zh-CN" sz="2000"/>
              <a:t>20.1</a:t>
            </a:r>
            <a:r>
              <a:rPr lang="zh-CN" altLang="en-US" sz="2000"/>
              <a:t>工业自动化及智能制造展区除外</a:t>
            </a:r>
            <a:r>
              <a:rPr lang="en-US" altLang="zh-CN" sz="2000"/>
              <a:t>)</a:t>
            </a:r>
            <a:endParaRPr lang="en-US" altLang="zh-CN" sz="20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372870" y="224790"/>
            <a:ext cx="9357360" cy="642366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31290" y="222885"/>
            <a:ext cx="9589770" cy="6494145"/>
          </a:xfrm>
          <a:prstGeom prst="rect">
            <a:avLst/>
          </a:prstGeom>
        </p:spPr>
      </p:pic>
    </p:spTree>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9379,&quot;width&quot;:19200}"/>
  <p:tag name="KSO_WM_BEAUTIFY_FLAG" val=""/>
</p:tagLst>
</file>

<file path=ppt/tags/tag64.xml><?xml version="1.0" encoding="utf-8"?>
<p:tagLst xmlns:p="http://schemas.openxmlformats.org/presentationml/2006/main">
  <p:tag name="KSO_WM_DIAGRAM_VIRTUALLY_FRAME" val="{&quot;height&quot;:195.4,&quot;left&quot;:65.6,&quot;top&quot;:249.7,&quot;width&quot;:788.6}"/>
</p:tagLst>
</file>

<file path=ppt/tags/tag65.xml><?xml version="1.0" encoding="utf-8"?>
<p:tagLst xmlns:p="http://schemas.openxmlformats.org/presentationml/2006/main">
  <p:tag name="KSO_WM_DIAGRAM_VIRTUALLY_FRAME" val="{&quot;height&quot;:195.4,&quot;left&quot;:65.6,&quot;top&quot;:249.7,&quot;width&quot;:788.6}"/>
</p:tagLst>
</file>

<file path=ppt/tags/tag66.xml><?xml version="1.0" encoding="utf-8"?>
<p:tagLst xmlns:p="http://schemas.openxmlformats.org/presentationml/2006/main">
  <p:tag name="KSO_WM_DIAGRAM_VIRTUALLY_FRAME" val="{&quot;height&quot;:195.4,&quot;left&quot;:65.6,&quot;top&quot;:249.7,&quot;width&quot;:788.6}"/>
</p:tagLst>
</file>

<file path=ppt/tags/tag67.xml><?xml version="1.0" encoding="utf-8"?>
<p:tagLst xmlns:p="http://schemas.openxmlformats.org/presentationml/2006/main">
  <p:tag name="KSO_WM_DIAGRAM_VIRTUALLY_FRAME" val="{&quot;height&quot;:195.4,&quot;left&quot;:65.6,&quot;top&quot;:249.7,&quot;width&quot;:788.6}"/>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UNIT_PLACING_PICTURE_USER_VIEWPORT" val="{&quot;height&quot;:2127.5022143489814,&quot;width&quot;:3664.7437499999996}"/>
</p:tagLst>
</file>

<file path=ppt/tags/tag75.xml><?xml version="1.0" encoding="utf-8"?>
<p:tagLst xmlns:p="http://schemas.openxmlformats.org/presentationml/2006/main">
  <p:tag name="KSO_WM_UNIT_PLACING_PICTURE_USER_VIEWPORT" val="{&quot;height&quot;:10800,&quot;width&quot;:15013}"/>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COMMONDATA" val="eyJoZGlkIjoiODk2MWIxZGNhMjAwNDJjNzI4MTViOWYwNjBlOGEyMjkifQ=="/>
  <p:tag name="KSO_WPP_MARK_KEY" val="159925f1-4de5-452c-9f90-4d999a38e81b"/>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2061</Words>
  <Application>WPS 演示</Application>
  <PresentationFormat>自定义</PresentationFormat>
  <Paragraphs>154</Paragraphs>
  <Slides>16</Slides>
  <Notes>8</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宋体</vt:lpstr>
      <vt:lpstr>Wingdings</vt:lpstr>
      <vt:lpstr>Wingdings</vt:lpstr>
      <vt:lpstr>微软雅黑</vt:lpstr>
      <vt:lpstr>思源黑体 CN Normal</vt:lpstr>
      <vt:lpstr>黑体</vt:lpstr>
      <vt:lpstr>Calibri</vt:lpstr>
      <vt:lpstr>Open Sans</vt:lpstr>
      <vt:lpstr>Segoe Print</vt:lpstr>
      <vt:lpstr>Impact</vt:lpstr>
      <vt:lpstr>Arial Unicode MS</vt:lpstr>
      <vt:lpstr>WPS-Bullets</vt:lpstr>
      <vt:lpstr>Sitka Text</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广交会撤换展回旋区域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dc:creator>
  <cp:lastModifiedBy>捷古华拉</cp:lastModifiedBy>
  <cp:revision>356</cp:revision>
  <dcterms:created xsi:type="dcterms:W3CDTF">2019-06-19T02:08:00Z</dcterms:created>
  <dcterms:modified xsi:type="dcterms:W3CDTF">2025-09-04T04:11:51Z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6FD666459D7A45A6926A1916FEF569A0_13</vt:lpwstr>
  </property>
</Properties>
</file>